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atrick Hand"/>
      <p:regular r:id="rId17"/>
    </p:embeddedFont>
    <p:embeddedFont>
      <p:font typeface="Patrick Hand"/>
      <p:regular r:id="rId18"/>
    </p:embeddedFont>
    <p:embeddedFont>
      <p:font typeface="Patrick Hand"/>
      <p:regular r:id="rId19"/>
    </p:embeddedFont>
    <p:embeddedFont>
      <p:font typeface="Patrick Hand"/>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830949"/>
            <a:ext cx="5413534"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Loan Application Data Analysis</a:t>
            </a:r>
            <a:endParaRPr lang="en-US" sz="3850" dirty="0"/>
          </a:p>
        </p:txBody>
      </p:sp>
      <p:sp>
        <p:nvSpPr>
          <p:cNvPr id="4" name="Text 1"/>
          <p:cNvSpPr/>
          <p:nvPr/>
        </p:nvSpPr>
        <p:spPr>
          <a:xfrm>
            <a:off x="6350437" y="3818334"/>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This project analyzed loan applications to identify factors influencing default risks among urban customers. The goal was to minimize financial losses while maintaining business growth by approving eligible applicants. A clean and accurate dataset was pivotal for sound decisions.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4979" y="443865"/>
            <a:ext cx="3771781" cy="403622"/>
          </a:xfrm>
          <a:prstGeom prst="rect">
            <a:avLst/>
          </a:prstGeom>
          <a:noFill/>
          <a:ln/>
        </p:spPr>
        <p:txBody>
          <a:bodyPr wrap="none" lIns="0" tIns="0" rIns="0" bIns="0" rtlCol="0" anchor="t"/>
          <a:lstStyle/>
          <a:p>
            <a:pPr algn="l" indent="0" marL="0">
              <a:lnSpc>
                <a:spcPts val="3150"/>
              </a:lnSpc>
              <a:buNone/>
            </a:pPr>
            <a:r>
              <a:rPr lang="en-US" sz="2500" dirty="0">
                <a:solidFill>
                  <a:srgbClr val="383838"/>
                </a:solidFill>
                <a:latin typeface="Patrick Hand" pitchFamily="34" charset="0"/>
                <a:ea typeface="Patrick Hand" pitchFamily="34" charset="-122"/>
                <a:cs typeface="Patrick Hand" pitchFamily="34" charset="-120"/>
              </a:rPr>
              <a:t>Top Correlations &amp; Skills Gained</a:t>
            </a:r>
            <a:endParaRPr lang="en-US" sz="2500" dirty="0"/>
          </a:p>
        </p:txBody>
      </p:sp>
      <p:sp>
        <p:nvSpPr>
          <p:cNvPr id="3" name="Text 1"/>
          <p:cNvSpPr/>
          <p:nvPr/>
        </p:nvSpPr>
        <p:spPr>
          <a:xfrm>
            <a:off x="784979" y="1250871"/>
            <a:ext cx="1614249" cy="201811"/>
          </a:xfrm>
          <a:prstGeom prst="rect">
            <a:avLst/>
          </a:prstGeom>
          <a:noFill/>
          <a:ln/>
        </p:spPr>
        <p:txBody>
          <a:bodyPr wrap="none" lIns="0" tIns="0" rIns="0" bIns="0" rtlCol="0" anchor="t"/>
          <a:lstStyle/>
          <a:p>
            <a:pPr algn="l" indent="0" marL="0">
              <a:lnSpc>
                <a:spcPts val="1550"/>
              </a:lnSpc>
              <a:buNone/>
            </a:pPr>
            <a:r>
              <a:rPr lang="en-US" sz="1250" dirty="0">
                <a:solidFill>
                  <a:srgbClr val="383838"/>
                </a:solidFill>
                <a:latin typeface="Patrick Hand" pitchFamily="34" charset="0"/>
                <a:ea typeface="Patrick Hand" pitchFamily="34" charset="-122"/>
                <a:cs typeface="Patrick Hand" pitchFamily="34" charset="-120"/>
              </a:rPr>
              <a:t>Key Correlations</a:t>
            </a:r>
            <a:endParaRPr lang="en-US" sz="1250" dirty="0"/>
          </a:p>
        </p:txBody>
      </p:sp>
      <p:sp>
        <p:nvSpPr>
          <p:cNvPr id="4" name="Text 2"/>
          <p:cNvSpPr/>
          <p:nvPr/>
        </p:nvSpPr>
        <p:spPr>
          <a:xfrm>
            <a:off x="784979" y="1614011"/>
            <a:ext cx="6333173" cy="516493"/>
          </a:xfrm>
          <a:prstGeom prst="rect">
            <a:avLst/>
          </a:prstGeom>
          <a:noFill/>
          <a:ln/>
        </p:spPr>
        <p:txBody>
          <a:bodyPr wrap="square" lIns="0" tIns="0" rIns="0" bIns="0" rtlCol="0" anchor="t"/>
          <a:lstStyle/>
          <a:p>
            <a:pPr algn="l" indent="0" marL="0">
              <a:lnSpc>
                <a:spcPts val="2000"/>
              </a:lnSpc>
              <a:buNone/>
            </a:pPr>
            <a:r>
              <a:rPr lang="en-US" sz="1250" dirty="0">
                <a:solidFill>
                  <a:srgbClr val="383838"/>
                </a:solidFill>
                <a:latin typeface="Patrick Hand" pitchFamily="34" charset="0"/>
                <a:ea typeface="Patrick Hand" pitchFamily="34" charset="-122"/>
                <a:cs typeface="Patrick Hand" pitchFamily="34" charset="-120"/>
              </a:rPr>
              <a:t>Strong correlations were found between AMT_CREDIT, AMT_GOODS_PRICE, and AMT_ANNUITY for non-defaulters. For defaulters, income alone was not sufficient for prediction.</a:t>
            </a:r>
            <a:endParaRPr lang="en-US" sz="1250" dirty="0"/>
          </a:p>
        </p:txBody>
      </p:sp>
      <p:sp>
        <p:nvSpPr>
          <p:cNvPr id="5" name="Shape 3"/>
          <p:cNvSpPr/>
          <p:nvPr/>
        </p:nvSpPr>
        <p:spPr>
          <a:xfrm>
            <a:off x="784979" y="2400836"/>
            <a:ext cx="80605" cy="80605"/>
          </a:xfrm>
          <a:prstGeom prst="roundRect">
            <a:avLst>
              <a:gd name="adj" fmla="val 567210"/>
            </a:avLst>
          </a:prstGeom>
          <a:solidFill>
            <a:srgbClr val="CCCCCC"/>
          </a:solidFill>
          <a:ln/>
        </p:spPr>
      </p:sp>
      <p:sp>
        <p:nvSpPr>
          <p:cNvPr id="6" name="Text 4"/>
          <p:cNvSpPr/>
          <p:nvPr/>
        </p:nvSpPr>
        <p:spPr>
          <a:xfrm>
            <a:off x="1026914" y="2312075"/>
            <a:ext cx="6091238" cy="258247"/>
          </a:xfrm>
          <a:prstGeom prst="rect">
            <a:avLst/>
          </a:prstGeom>
          <a:noFill/>
          <a:ln/>
        </p:spPr>
        <p:txBody>
          <a:bodyPr wrap="none" lIns="0" tIns="0" rIns="0" bIns="0" rtlCol="0" anchor="t"/>
          <a:lstStyle/>
          <a:p>
            <a:pPr algn="l" indent="0" marL="0">
              <a:lnSpc>
                <a:spcPts val="2000"/>
              </a:lnSpc>
              <a:buNone/>
            </a:pPr>
            <a:r>
              <a:rPr lang="en-US" sz="1250" dirty="0">
                <a:solidFill>
                  <a:srgbClr val="383838"/>
                </a:solidFill>
                <a:latin typeface="Patrick Hand" pitchFamily="34" charset="0"/>
                <a:ea typeface="Patrick Hand" pitchFamily="34" charset="-122"/>
                <a:cs typeface="Patrick Hand" pitchFamily="34" charset="-120"/>
              </a:rPr>
              <a:t>Data Cleaning &amp; Pre-processing</a:t>
            </a:r>
            <a:endParaRPr lang="en-US" sz="1250" dirty="0"/>
          </a:p>
        </p:txBody>
      </p:sp>
      <p:sp>
        <p:nvSpPr>
          <p:cNvPr id="7" name="Shape 5"/>
          <p:cNvSpPr/>
          <p:nvPr/>
        </p:nvSpPr>
        <p:spPr>
          <a:xfrm>
            <a:off x="784979" y="2981861"/>
            <a:ext cx="80605" cy="80605"/>
          </a:xfrm>
          <a:prstGeom prst="roundRect">
            <a:avLst>
              <a:gd name="adj" fmla="val 567210"/>
            </a:avLst>
          </a:prstGeom>
          <a:solidFill>
            <a:srgbClr val="CCCCCC"/>
          </a:solidFill>
          <a:ln/>
        </p:spPr>
      </p:sp>
      <p:sp>
        <p:nvSpPr>
          <p:cNvPr id="8" name="Text 6"/>
          <p:cNvSpPr/>
          <p:nvPr/>
        </p:nvSpPr>
        <p:spPr>
          <a:xfrm>
            <a:off x="1026914" y="2893100"/>
            <a:ext cx="6091238" cy="258247"/>
          </a:xfrm>
          <a:prstGeom prst="rect">
            <a:avLst/>
          </a:prstGeom>
          <a:noFill/>
          <a:ln/>
        </p:spPr>
        <p:txBody>
          <a:bodyPr wrap="none" lIns="0" tIns="0" rIns="0" bIns="0" rtlCol="0" anchor="t"/>
          <a:lstStyle/>
          <a:p>
            <a:pPr algn="l" indent="0" marL="0">
              <a:lnSpc>
                <a:spcPts val="2000"/>
              </a:lnSpc>
              <a:buNone/>
            </a:pPr>
            <a:r>
              <a:rPr lang="en-US" sz="1250" dirty="0">
                <a:solidFill>
                  <a:srgbClr val="383838"/>
                </a:solidFill>
                <a:latin typeface="Patrick Hand" pitchFamily="34" charset="0"/>
                <a:ea typeface="Patrick Hand" pitchFamily="34" charset="-122"/>
                <a:cs typeface="Patrick Hand" pitchFamily="34" charset="-120"/>
              </a:rPr>
              <a:t>Data Analysis Using Pivot Tables</a:t>
            </a:r>
            <a:endParaRPr lang="en-US" sz="1250" dirty="0"/>
          </a:p>
        </p:txBody>
      </p:sp>
      <p:sp>
        <p:nvSpPr>
          <p:cNvPr id="9" name="Shape 7"/>
          <p:cNvSpPr/>
          <p:nvPr/>
        </p:nvSpPr>
        <p:spPr>
          <a:xfrm>
            <a:off x="784979" y="3562886"/>
            <a:ext cx="80605" cy="80605"/>
          </a:xfrm>
          <a:prstGeom prst="roundRect">
            <a:avLst>
              <a:gd name="adj" fmla="val 567210"/>
            </a:avLst>
          </a:prstGeom>
          <a:solidFill>
            <a:srgbClr val="CCCCCC"/>
          </a:solidFill>
          <a:ln/>
        </p:spPr>
      </p:sp>
      <p:sp>
        <p:nvSpPr>
          <p:cNvPr id="10" name="Text 8"/>
          <p:cNvSpPr/>
          <p:nvPr/>
        </p:nvSpPr>
        <p:spPr>
          <a:xfrm>
            <a:off x="1026914" y="3474125"/>
            <a:ext cx="6091238" cy="258247"/>
          </a:xfrm>
          <a:prstGeom prst="rect">
            <a:avLst/>
          </a:prstGeom>
          <a:noFill/>
          <a:ln/>
        </p:spPr>
        <p:txBody>
          <a:bodyPr wrap="none" lIns="0" tIns="0" rIns="0" bIns="0" rtlCol="0" anchor="t"/>
          <a:lstStyle/>
          <a:p>
            <a:pPr algn="l" indent="0" marL="0">
              <a:lnSpc>
                <a:spcPts val="2000"/>
              </a:lnSpc>
              <a:buNone/>
            </a:pPr>
            <a:r>
              <a:rPr lang="en-US" sz="1250" dirty="0">
                <a:solidFill>
                  <a:srgbClr val="383838"/>
                </a:solidFill>
                <a:latin typeface="Patrick Hand" pitchFamily="34" charset="0"/>
                <a:ea typeface="Patrick Hand" pitchFamily="34" charset="-122"/>
                <a:cs typeface="Patrick Hand" pitchFamily="34" charset="-120"/>
              </a:rPr>
              <a:t>Data Visualization &amp; Problem-Solving</a:t>
            </a:r>
            <a:endParaRPr lang="en-US" sz="1250" dirty="0"/>
          </a:p>
        </p:txBody>
      </p:sp>
      <p:sp>
        <p:nvSpPr>
          <p:cNvPr id="11" name="Shape 9"/>
          <p:cNvSpPr/>
          <p:nvPr/>
        </p:nvSpPr>
        <p:spPr>
          <a:xfrm>
            <a:off x="784979" y="4143911"/>
            <a:ext cx="80605" cy="80605"/>
          </a:xfrm>
          <a:prstGeom prst="roundRect">
            <a:avLst>
              <a:gd name="adj" fmla="val 567210"/>
            </a:avLst>
          </a:prstGeom>
          <a:solidFill>
            <a:srgbClr val="CCCCCC"/>
          </a:solidFill>
          <a:ln/>
        </p:spPr>
      </p:sp>
      <p:sp>
        <p:nvSpPr>
          <p:cNvPr id="12" name="Text 10"/>
          <p:cNvSpPr/>
          <p:nvPr/>
        </p:nvSpPr>
        <p:spPr>
          <a:xfrm>
            <a:off x="1026914" y="4055150"/>
            <a:ext cx="6091238" cy="258247"/>
          </a:xfrm>
          <a:prstGeom prst="rect">
            <a:avLst/>
          </a:prstGeom>
          <a:noFill/>
          <a:ln/>
        </p:spPr>
        <p:txBody>
          <a:bodyPr wrap="none" lIns="0" tIns="0" rIns="0" bIns="0" rtlCol="0" anchor="t"/>
          <a:lstStyle/>
          <a:p>
            <a:pPr algn="l" indent="0" marL="0">
              <a:lnSpc>
                <a:spcPts val="2000"/>
              </a:lnSpc>
              <a:buNone/>
            </a:pPr>
            <a:r>
              <a:rPr lang="en-US" sz="1250" dirty="0">
                <a:solidFill>
                  <a:srgbClr val="383838"/>
                </a:solidFill>
                <a:latin typeface="Patrick Hand" pitchFamily="34" charset="0"/>
                <a:ea typeface="Patrick Hand" pitchFamily="34" charset="-122"/>
                <a:cs typeface="Patrick Hand" pitchFamily="34" charset="-120"/>
              </a:rPr>
              <a:t>New Concepts: Outliers, Univariate, Bivariate, Data Imbalance</a:t>
            </a:r>
            <a:endParaRPr lang="en-US" sz="1250" dirty="0"/>
          </a:p>
        </p:txBody>
      </p:sp>
      <p:sp>
        <p:nvSpPr>
          <p:cNvPr id="13" name="Shape 11"/>
          <p:cNvSpPr/>
          <p:nvPr/>
        </p:nvSpPr>
        <p:spPr>
          <a:xfrm>
            <a:off x="784979" y="4724936"/>
            <a:ext cx="80605" cy="80605"/>
          </a:xfrm>
          <a:prstGeom prst="roundRect">
            <a:avLst>
              <a:gd name="adj" fmla="val 567210"/>
            </a:avLst>
          </a:prstGeom>
          <a:solidFill>
            <a:srgbClr val="CCCCCC"/>
          </a:solidFill>
          <a:ln/>
        </p:spPr>
      </p:sp>
      <p:sp>
        <p:nvSpPr>
          <p:cNvPr id="14" name="Text 12"/>
          <p:cNvSpPr/>
          <p:nvPr/>
        </p:nvSpPr>
        <p:spPr>
          <a:xfrm>
            <a:off x="1026914" y="4636175"/>
            <a:ext cx="6091238" cy="258247"/>
          </a:xfrm>
          <a:prstGeom prst="rect">
            <a:avLst/>
          </a:prstGeom>
          <a:noFill/>
          <a:ln/>
        </p:spPr>
        <p:txBody>
          <a:bodyPr wrap="none" lIns="0" tIns="0" rIns="0" bIns="0" rtlCol="0" anchor="t"/>
          <a:lstStyle/>
          <a:p>
            <a:pPr algn="l" indent="0" marL="0">
              <a:lnSpc>
                <a:spcPts val="2000"/>
              </a:lnSpc>
              <a:buNone/>
            </a:pPr>
            <a:r>
              <a:rPr lang="en-US" sz="1250" dirty="0">
                <a:solidFill>
                  <a:srgbClr val="383838"/>
                </a:solidFill>
                <a:latin typeface="Patrick Hand" pitchFamily="34" charset="0"/>
                <a:ea typeface="Patrick Hand" pitchFamily="34" charset="-122"/>
                <a:cs typeface="Patrick Hand" pitchFamily="34" charset="-120"/>
              </a:rPr>
              <a:t>MS Excel Proficiency</a:t>
            </a:r>
            <a:endParaRPr lang="en-US" sz="1250" dirty="0"/>
          </a:p>
        </p:txBody>
      </p:sp>
      <p:pic>
        <p:nvPicPr>
          <p:cNvPr id="15" name="Image 0" descr="preencoded.png">    </p:cNvPr>
          <p:cNvPicPr>
            <a:picLocks noChangeAspect="1"/>
          </p:cNvPicPr>
          <p:nvPr/>
        </p:nvPicPr>
        <p:blipFill>
          <a:blip r:embed="rId1"/>
          <a:stretch>
            <a:fillRect/>
          </a:stretch>
        </p:blipFill>
        <p:spPr>
          <a:xfrm>
            <a:off x="7519630" y="1271111"/>
            <a:ext cx="6333173" cy="6333173"/>
          </a:xfrm>
          <a:prstGeom prst="rect">
            <a:avLst/>
          </a:prstGeom>
        </p:spPr>
      </p:pic>
      <p:sp>
        <p:nvSpPr>
          <p:cNvPr id="16" name="Text 13"/>
          <p:cNvSpPr/>
          <p:nvPr/>
        </p:nvSpPr>
        <p:spPr>
          <a:xfrm>
            <a:off x="7519630" y="7785854"/>
            <a:ext cx="1614249" cy="201811"/>
          </a:xfrm>
          <a:prstGeom prst="rect">
            <a:avLst/>
          </a:prstGeom>
          <a:noFill/>
          <a:ln/>
        </p:spPr>
        <p:txBody>
          <a:bodyPr wrap="none" lIns="0" tIns="0" rIns="0" bIns="0" rtlCol="0" anchor="t"/>
          <a:lstStyle/>
          <a:p>
            <a:pPr algn="l" indent="0" marL="0">
              <a:lnSpc>
                <a:spcPts val="1550"/>
              </a:lnSpc>
              <a:buNone/>
            </a:pPr>
            <a:r>
              <a:rPr lang="en-US" sz="1250" dirty="0">
                <a:solidFill>
                  <a:srgbClr val="383838"/>
                </a:solidFill>
                <a:latin typeface="Patrick Hand" pitchFamily="34" charset="0"/>
                <a:ea typeface="Patrick Hand" pitchFamily="34" charset="-122"/>
                <a:cs typeface="Patrick Hand" pitchFamily="34" charset="-120"/>
              </a:rPr>
              <a:t>Results</a:t>
            </a:r>
            <a:endParaRPr lang="en-US" sz="1250" dirty="0"/>
          </a:p>
        </p:txBody>
      </p:sp>
      <p:sp>
        <p:nvSpPr>
          <p:cNvPr id="17" name="Text 14"/>
          <p:cNvSpPr/>
          <p:nvPr/>
        </p:nvSpPr>
        <p:spPr>
          <a:xfrm>
            <a:off x="7519630" y="8148995"/>
            <a:ext cx="6333173" cy="774740"/>
          </a:xfrm>
          <a:prstGeom prst="rect">
            <a:avLst/>
          </a:prstGeom>
          <a:noFill/>
          <a:ln/>
        </p:spPr>
        <p:txBody>
          <a:bodyPr wrap="square" lIns="0" tIns="0" rIns="0" bIns="0" rtlCol="0" anchor="t"/>
          <a:lstStyle/>
          <a:p>
            <a:pPr algn="l" indent="0" marL="0">
              <a:lnSpc>
                <a:spcPts val="2000"/>
              </a:lnSpc>
              <a:buNone/>
            </a:pPr>
            <a:r>
              <a:rPr lang="en-US" sz="1250" dirty="0">
                <a:solidFill>
                  <a:srgbClr val="383838"/>
                </a:solidFill>
                <a:latin typeface="Patrick Hand" pitchFamily="34" charset="0"/>
                <a:ea typeface="Patrick Hand" pitchFamily="34" charset="-122"/>
                <a:cs typeface="Patrick Hand" pitchFamily="34" charset="-120"/>
              </a:rPr>
              <a:t>Successfully cleaned a noisy dataset, identified critical default factors (income, occupation, gender, age), addressed outliers, and developed visual dashboards for insights. These insights will enhance credit risk management.</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646277"/>
            <a:ext cx="4937760"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Tech Stack &amp; Key Tasks</a:t>
            </a:r>
            <a:endParaRPr lang="en-US" sz="3850" dirty="0"/>
          </a:p>
        </p:txBody>
      </p:sp>
      <p:sp>
        <p:nvSpPr>
          <p:cNvPr id="3" name="Shape 1"/>
          <p:cNvSpPr/>
          <p:nvPr/>
        </p:nvSpPr>
        <p:spPr>
          <a:xfrm>
            <a:off x="864037" y="2757130"/>
            <a:ext cx="4136231" cy="2758321"/>
          </a:xfrm>
          <a:prstGeom prst="roundRect">
            <a:avLst>
              <a:gd name="adj" fmla="val 3759"/>
            </a:avLst>
          </a:prstGeom>
          <a:solidFill>
            <a:srgbClr val="E6E6E6"/>
          </a:solidFill>
          <a:ln w="15240">
            <a:solidFill>
              <a:srgbClr val="CCCCCC"/>
            </a:solidFill>
            <a:prstDash val="solid"/>
          </a:ln>
        </p:spPr>
      </p:sp>
      <p:sp>
        <p:nvSpPr>
          <p:cNvPr id="4" name="Shape 2"/>
          <p:cNvSpPr/>
          <p:nvPr/>
        </p:nvSpPr>
        <p:spPr>
          <a:xfrm>
            <a:off x="1126093" y="3019187"/>
            <a:ext cx="740569" cy="740569"/>
          </a:xfrm>
          <a:prstGeom prst="roundRect">
            <a:avLst>
              <a:gd name="adj" fmla="val 12346028"/>
            </a:avLst>
          </a:prstGeom>
          <a:solidFill>
            <a:srgbClr val="CCCCCC"/>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29690" y="3222784"/>
            <a:ext cx="333256" cy="333256"/>
          </a:xfrm>
          <a:prstGeom prst="rect">
            <a:avLst/>
          </a:prstGeom>
        </p:spPr>
      </p:pic>
      <p:sp>
        <p:nvSpPr>
          <p:cNvPr id="6" name="Text 3"/>
          <p:cNvSpPr/>
          <p:nvPr/>
        </p:nvSpPr>
        <p:spPr>
          <a:xfrm>
            <a:off x="1126093" y="4006572"/>
            <a:ext cx="2468880" cy="308610"/>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MS Excel</a:t>
            </a:r>
            <a:endParaRPr lang="en-US" sz="1900" dirty="0"/>
          </a:p>
        </p:txBody>
      </p:sp>
      <p:sp>
        <p:nvSpPr>
          <p:cNvPr id="7" name="Text 4"/>
          <p:cNvSpPr/>
          <p:nvPr/>
        </p:nvSpPr>
        <p:spPr>
          <a:xfrm>
            <a:off x="1126093" y="4463296"/>
            <a:ext cx="3612118" cy="790099"/>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Data cleaning, graphs, tables, dashboards.</a:t>
            </a:r>
            <a:endParaRPr lang="en-US" sz="1900" dirty="0"/>
          </a:p>
        </p:txBody>
      </p:sp>
      <p:sp>
        <p:nvSpPr>
          <p:cNvPr id="8" name="Shape 5"/>
          <p:cNvSpPr/>
          <p:nvPr/>
        </p:nvSpPr>
        <p:spPr>
          <a:xfrm>
            <a:off x="5247084" y="2757130"/>
            <a:ext cx="4136231" cy="2758321"/>
          </a:xfrm>
          <a:prstGeom prst="roundRect">
            <a:avLst>
              <a:gd name="adj" fmla="val 3759"/>
            </a:avLst>
          </a:prstGeom>
          <a:solidFill>
            <a:srgbClr val="E6E6E6"/>
          </a:solidFill>
          <a:ln w="15240">
            <a:solidFill>
              <a:srgbClr val="CCCCCC"/>
            </a:solidFill>
            <a:prstDash val="solid"/>
          </a:ln>
        </p:spPr>
      </p:sp>
      <p:sp>
        <p:nvSpPr>
          <p:cNvPr id="9" name="Shape 6"/>
          <p:cNvSpPr/>
          <p:nvPr/>
        </p:nvSpPr>
        <p:spPr>
          <a:xfrm>
            <a:off x="5509141" y="3019187"/>
            <a:ext cx="740569" cy="740569"/>
          </a:xfrm>
          <a:prstGeom prst="roundRect">
            <a:avLst>
              <a:gd name="adj" fmla="val 12346028"/>
            </a:avLst>
          </a:prstGeom>
          <a:solidFill>
            <a:srgbClr val="CCCCCC"/>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2738" y="3222784"/>
            <a:ext cx="333256" cy="333256"/>
          </a:xfrm>
          <a:prstGeom prst="rect">
            <a:avLst/>
          </a:prstGeom>
        </p:spPr>
      </p:pic>
      <p:sp>
        <p:nvSpPr>
          <p:cNvPr id="11" name="Text 7"/>
          <p:cNvSpPr/>
          <p:nvPr/>
        </p:nvSpPr>
        <p:spPr>
          <a:xfrm>
            <a:off x="5509141" y="4006572"/>
            <a:ext cx="2468880" cy="308610"/>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MS Word</a:t>
            </a:r>
            <a:endParaRPr lang="en-US" sz="1900" dirty="0"/>
          </a:p>
        </p:txBody>
      </p:sp>
      <p:sp>
        <p:nvSpPr>
          <p:cNvPr id="12" name="Text 8"/>
          <p:cNvSpPr/>
          <p:nvPr/>
        </p:nvSpPr>
        <p:spPr>
          <a:xfrm>
            <a:off x="5509141" y="4463296"/>
            <a:ext cx="3612118"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Documentation of tasks and results.</a:t>
            </a:r>
            <a:endParaRPr lang="en-US" sz="1900" dirty="0"/>
          </a:p>
        </p:txBody>
      </p:sp>
      <p:sp>
        <p:nvSpPr>
          <p:cNvPr id="13" name="Shape 9"/>
          <p:cNvSpPr/>
          <p:nvPr/>
        </p:nvSpPr>
        <p:spPr>
          <a:xfrm>
            <a:off x="9630132" y="2757130"/>
            <a:ext cx="4136231" cy="2758321"/>
          </a:xfrm>
          <a:prstGeom prst="roundRect">
            <a:avLst>
              <a:gd name="adj" fmla="val 3759"/>
            </a:avLst>
          </a:prstGeom>
          <a:solidFill>
            <a:srgbClr val="E6E6E6"/>
          </a:solidFill>
          <a:ln w="15240">
            <a:solidFill>
              <a:srgbClr val="CCCCCC"/>
            </a:solidFill>
            <a:prstDash val="solid"/>
          </a:ln>
        </p:spPr>
      </p:sp>
      <p:sp>
        <p:nvSpPr>
          <p:cNvPr id="14" name="Shape 10"/>
          <p:cNvSpPr/>
          <p:nvPr/>
        </p:nvSpPr>
        <p:spPr>
          <a:xfrm>
            <a:off x="9892189" y="3019187"/>
            <a:ext cx="740569" cy="740569"/>
          </a:xfrm>
          <a:prstGeom prst="roundRect">
            <a:avLst>
              <a:gd name="adj" fmla="val 12346028"/>
            </a:avLst>
          </a:prstGeom>
          <a:solidFill>
            <a:srgbClr val="CCCCCC"/>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95786" y="3222784"/>
            <a:ext cx="333256" cy="333256"/>
          </a:xfrm>
          <a:prstGeom prst="rect">
            <a:avLst/>
          </a:prstGeom>
        </p:spPr>
      </p:pic>
      <p:sp>
        <p:nvSpPr>
          <p:cNvPr id="16" name="Text 11"/>
          <p:cNvSpPr/>
          <p:nvPr/>
        </p:nvSpPr>
        <p:spPr>
          <a:xfrm>
            <a:off x="9892189" y="4006572"/>
            <a:ext cx="2468880" cy="308610"/>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ChatGPT</a:t>
            </a:r>
            <a:endParaRPr lang="en-US" sz="1900" dirty="0"/>
          </a:p>
        </p:txBody>
      </p:sp>
      <p:sp>
        <p:nvSpPr>
          <p:cNvPr id="17" name="Text 12"/>
          <p:cNvSpPr/>
          <p:nvPr/>
        </p:nvSpPr>
        <p:spPr>
          <a:xfrm>
            <a:off x="9892189" y="4463296"/>
            <a:ext cx="3612118" cy="395049"/>
          </a:xfrm>
          <a:prstGeom prst="rect">
            <a:avLst/>
          </a:prstGeom>
          <a:noFill/>
          <a:ln/>
        </p:spPr>
        <p:txBody>
          <a:bodyPr wrap="non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Summarizing insights for stakeholders.</a:t>
            </a:r>
            <a:endParaRPr lang="en-US" sz="1900" dirty="0"/>
          </a:p>
        </p:txBody>
      </p:sp>
      <p:sp>
        <p:nvSpPr>
          <p:cNvPr id="18" name="Text 13"/>
          <p:cNvSpPr/>
          <p:nvPr/>
        </p:nvSpPr>
        <p:spPr>
          <a:xfrm>
            <a:off x="864037" y="5793105"/>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Our primary tasks included identifying and handling missing data, detecting outliers, analyzing data imbalance, and performing various statistical analyses.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943689"/>
            <a:ext cx="4937760"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Handling Missing Data</a:t>
            </a:r>
            <a:endParaRPr lang="en-US" sz="3850" dirty="0"/>
          </a:p>
        </p:txBody>
      </p:sp>
      <p:sp>
        <p:nvSpPr>
          <p:cNvPr id="3" name="Text 1"/>
          <p:cNvSpPr/>
          <p:nvPr/>
        </p:nvSpPr>
        <p:spPr>
          <a:xfrm>
            <a:off x="864037" y="2153245"/>
            <a:ext cx="7500461" cy="1580198"/>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We analyzed application.csv for missing values. Columns with over 62% missing data were removed (91 columns deleted). Important columns like NAME_TYPE_SUITE and OCCUPATION_TYPE were filled using Mode ("Unaccompanied") and "Unknown" respectively.</a:t>
            </a:r>
            <a:endParaRPr lang="en-US" sz="1900" dirty="0"/>
          </a:p>
        </p:txBody>
      </p:sp>
      <p:sp>
        <p:nvSpPr>
          <p:cNvPr id="4" name="Shape 2"/>
          <p:cNvSpPr/>
          <p:nvPr/>
        </p:nvSpPr>
        <p:spPr>
          <a:xfrm>
            <a:off x="864037" y="4011097"/>
            <a:ext cx="7500461" cy="1839158"/>
          </a:xfrm>
          <a:prstGeom prst="roundRect">
            <a:avLst>
              <a:gd name="adj" fmla="val 5638"/>
            </a:avLst>
          </a:prstGeom>
          <a:solidFill>
            <a:srgbClr val="D9D9D9"/>
          </a:solidFill>
          <a:ln/>
        </p:spPr>
      </p:sp>
      <p:pic>
        <p:nvPicPr>
          <p:cNvPr id="5" name="Image 0" descr="preencoded.png">    </p:cNvPr>
          <p:cNvPicPr>
            <a:picLocks noChangeAspect="1"/>
          </p:cNvPicPr>
          <p:nvPr/>
        </p:nvPicPr>
        <p:blipFill>
          <a:blip r:embed="rId1"/>
          <a:stretch>
            <a:fillRect/>
          </a:stretch>
        </p:blipFill>
        <p:spPr>
          <a:xfrm>
            <a:off x="1110853" y="4385548"/>
            <a:ext cx="308610" cy="246817"/>
          </a:xfrm>
          <a:prstGeom prst="rect">
            <a:avLst/>
          </a:prstGeom>
        </p:spPr>
      </p:pic>
      <p:sp>
        <p:nvSpPr>
          <p:cNvPr id="6" name="Text 3"/>
          <p:cNvSpPr/>
          <p:nvPr/>
        </p:nvSpPr>
        <p:spPr>
          <a:xfrm>
            <a:off x="1666280" y="4319587"/>
            <a:ext cx="6451402" cy="1185148"/>
          </a:xfrm>
          <a:prstGeom prst="rect">
            <a:avLst/>
          </a:prstGeom>
          <a:noFill/>
          <a:ln/>
        </p:spPr>
        <p:txBody>
          <a:bodyPr wrap="square" lIns="0" tIns="0" rIns="0" bIns="0" rtlCol="0" anchor="t"/>
          <a:lstStyle/>
          <a:p>
            <a:pPr algn="l" indent="0" marL="0">
              <a:lnSpc>
                <a:spcPts val="3100"/>
              </a:lnSpc>
              <a:buNone/>
            </a:pPr>
            <a:r>
              <a:rPr lang="en-US" sz="1900" dirty="0">
                <a:solidFill>
                  <a:srgbClr val="000000"/>
                </a:solidFill>
                <a:latin typeface="Patrick Hand" pitchFamily="34" charset="0"/>
                <a:ea typeface="Patrick Hand" pitchFamily="34" charset="-122"/>
                <a:cs typeface="Patrick Hand" pitchFamily="34" charset="-120"/>
              </a:rPr>
              <a:t>After cleaning, 31 columns remained from the original 122. This preserved core information for risk modeling without major feature loss.</a:t>
            </a:r>
            <a:endParaRPr lang="en-US" sz="1900" dirty="0"/>
          </a:p>
        </p:txBody>
      </p:sp>
      <p:pic>
        <p:nvPicPr>
          <p:cNvPr id="7" name="Image 1" descr="preencoded.png">    </p:cNvPr>
          <p:cNvPicPr>
            <a:picLocks noChangeAspect="1"/>
          </p:cNvPicPr>
          <p:nvPr/>
        </p:nvPicPr>
        <p:blipFill>
          <a:blip r:embed="rId2"/>
          <a:stretch>
            <a:fillRect/>
          </a:stretch>
        </p:blipFill>
        <p:spPr>
          <a:xfrm>
            <a:off x="8974336" y="2208728"/>
            <a:ext cx="4799528" cy="47995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7815" y="853916"/>
            <a:ext cx="4808577" cy="601028"/>
          </a:xfrm>
          <a:prstGeom prst="rect">
            <a:avLst/>
          </a:prstGeom>
          <a:noFill/>
          <a:ln/>
        </p:spPr>
        <p:txBody>
          <a:bodyPr wrap="none" lIns="0" tIns="0" rIns="0" bIns="0" rtlCol="0" anchor="t"/>
          <a:lstStyle/>
          <a:p>
            <a:pPr algn="l" indent="0" marL="0">
              <a:lnSpc>
                <a:spcPts val="4700"/>
              </a:lnSpc>
              <a:buNone/>
            </a:pPr>
            <a:r>
              <a:rPr lang="en-US" sz="3750" dirty="0">
                <a:solidFill>
                  <a:srgbClr val="383838"/>
                </a:solidFill>
                <a:latin typeface="Patrick Hand" pitchFamily="34" charset="0"/>
                <a:ea typeface="Patrick Hand" pitchFamily="34" charset="-122"/>
                <a:cs typeface="Patrick Hand" pitchFamily="34" charset="-120"/>
              </a:rPr>
              <a:t>Identifying Outliers</a:t>
            </a:r>
            <a:endParaRPr lang="en-US" sz="3750" dirty="0"/>
          </a:p>
        </p:txBody>
      </p:sp>
      <p:sp>
        <p:nvSpPr>
          <p:cNvPr id="4" name="Text 1"/>
          <p:cNvSpPr/>
          <p:nvPr/>
        </p:nvSpPr>
        <p:spPr>
          <a:xfrm>
            <a:off x="6327815" y="1815584"/>
            <a:ext cx="7461171" cy="1153716"/>
          </a:xfrm>
          <a:prstGeom prst="rect">
            <a:avLst/>
          </a:prstGeom>
          <a:noFill/>
          <a:ln/>
        </p:spPr>
        <p:txBody>
          <a:bodyPr wrap="square" lIns="0" tIns="0" rIns="0" bIns="0" rtlCol="0" anchor="t"/>
          <a:lstStyle/>
          <a:p>
            <a:pPr algn="l" indent="0" marL="0">
              <a:lnSpc>
                <a:spcPts val="3000"/>
              </a:lnSpc>
              <a:buNone/>
            </a:pPr>
            <a:r>
              <a:rPr lang="en-US" sz="1850" dirty="0">
                <a:solidFill>
                  <a:srgbClr val="383838"/>
                </a:solidFill>
                <a:latin typeface="Patrick Hand" pitchFamily="34" charset="0"/>
                <a:ea typeface="Patrick Hand" pitchFamily="34" charset="-122"/>
                <a:cs typeface="Patrick Hand" pitchFamily="34" charset="-120"/>
              </a:rPr>
              <a:t>Outliers were detected and handled to ensure reliable analysis. Scatter plots were created for numerical attributes against the target column. Key attributes like CNT CHILDREN, AMT INCOME TOTAL, and YEARS EMPLOYED showed noticeable outliers.</a:t>
            </a:r>
            <a:endParaRPr lang="en-US" sz="1850" dirty="0"/>
          </a:p>
        </p:txBody>
      </p:sp>
      <p:sp>
        <p:nvSpPr>
          <p:cNvPr id="5" name="Shape 2"/>
          <p:cNvSpPr/>
          <p:nvPr/>
        </p:nvSpPr>
        <p:spPr>
          <a:xfrm>
            <a:off x="6327815" y="3239691"/>
            <a:ext cx="3610332" cy="2140029"/>
          </a:xfrm>
          <a:prstGeom prst="roundRect">
            <a:avLst>
              <a:gd name="adj" fmla="val 6837"/>
            </a:avLst>
          </a:prstGeom>
          <a:solidFill>
            <a:srgbClr val="F7F7F7"/>
          </a:solidFill>
          <a:ln w="30480">
            <a:solidFill>
              <a:srgbClr val="CCCCCC"/>
            </a:solidFill>
            <a:prstDash val="solid"/>
          </a:ln>
        </p:spPr>
      </p:sp>
      <p:sp>
        <p:nvSpPr>
          <p:cNvPr id="6" name="Shape 3"/>
          <p:cNvSpPr/>
          <p:nvPr/>
        </p:nvSpPr>
        <p:spPr>
          <a:xfrm>
            <a:off x="6297335" y="3239691"/>
            <a:ext cx="121920" cy="2140029"/>
          </a:xfrm>
          <a:prstGeom prst="roundRect">
            <a:avLst>
              <a:gd name="adj" fmla="val 82826"/>
            </a:avLst>
          </a:prstGeom>
          <a:solidFill>
            <a:srgbClr val="CCCCCC"/>
          </a:solidFill>
          <a:ln/>
        </p:spPr>
      </p:sp>
      <p:sp>
        <p:nvSpPr>
          <p:cNvPr id="7" name="Text 4"/>
          <p:cNvSpPr/>
          <p:nvPr/>
        </p:nvSpPr>
        <p:spPr>
          <a:xfrm>
            <a:off x="6690122" y="3510558"/>
            <a:ext cx="2404229" cy="300395"/>
          </a:xfrm>
          <a:prstGeom prst="rect">
            <a:avLst/>
          </a:prstGeom>
          <a:noFill/>
          <a:ln/>
        </p:spPr>
        <p:txBody>
          <a:bodyPr wrap="none" lIns="0" tIns="0" rIns="0" bIns="0" rtlCol="0" anchor="t"/>
          <a:lstStyle/>
          <a:p>
            <a:pPr algn="l" indent="0" marL="0">
              <a:lnSpc>
                <a:spcPts val="2350"/>
              </a:lnSpc>
              <a:buNone/>
            </a:pPr>
            <a:r>
              <a:rPr lang="en-US" sz="1850" dirty="0">
                <a:solidFill>
                  <a:srgbClr val="383838"/>
                </a:solidFill>
                <a:latin typeface="Patrick Hand" pitchFamily="34" charset="0"/>
                <a:ea typeface="Patrick Hand" pitchFamily="34" charset="-122"/>
                <a:cs typeface="Patrick Hand" pitchFamily="34" charset="-120"/>
              </a:rPr>
              <a:t>CNT CHILDREN</a:t>
            </a:r>
            <a:endParaRPr lang="en-US" sz="1850" dirty="0"/>
          </a:p>
        </p:txBody>
      </p:sp>
      <p:sp>
        <p:nvSpPr>
          <p:cNvPr id="8" name="Text 5"/>
          <p:cNvSpPr/>
          <p:nvPr/>
        </p:nvSpPr>
        <p:spPr>
          <a:xfrm>
            <a:off x="6690122" y="3955137"/>
            <a:ext cx="2977158" cy="769144"/>
          </a:xfrm>
          <a:prstGeom prst="rect">
            <a:avLst/>
          </a:prstGeom>
          <a:noFill/>
          <a:ln/>
        </p:spPr>
        <p:txBody>
          <a:bodyPr wrap="square" lIns="0" tIns="0" rIns="0" bIns="0" rtlCol="0" anchor="t"/>
          <a:lstStyle/>
          <a:p>
            <a:pPr algn="l" indent="0" marL="0">
              <a:lnSpc>
                <a:spcPts val="3000"/>
              </a:lnSpc>
              <a:buNone/>
            </a:pPr>
            <a:r>
              <a:rPr lang="en-US" sz="1850" dirty="0">
                <a:solidFill>
                  <a:srgbClr val="383838"/>
                </a:solidFill>
                <a:latin typeface="Patrick Hand" pitchFamily="34" charset="0"/>
                <a:ea typeface="Patrick Hand" pitchFamily="34" charset="-122"/>
                <a:cs typeface="Patrick Hand" pitchFamily="34" charset="-120"/>
              </a:rPr>
              <a:t>Outliers with 9 and 11 children, rare but possible large families.</a:t>
            </a:r>
            <a:endParaRPr lang="en-US" sz="1850" dirty="0"/>
          </a:p>
        </p:txBody>
      </p:sp>
      <p:sp>
        <p:nvSpPr>
          <p:cNvPr id="9" name="Shape 6"/>
          <p:cNvSpPr/>
          <p:nvPr/>
        </p:nvSpPr>
        <p:spPr>
          <a:xfrm>
            <a:off x="10178534" y="3239691"/>
            <a:ext cx="3610451" cy="2140029"/>
          </a:xfrm>
          <a:prstGeom prst="roundRect">
            <a:avLst>
              <a:gd name="adj" fmla="val 6837"/>
            </a:avLst>
          </a:prstGeom>
          <a:solidFill>
            <a:srgbClr val="F7F7F7"/>
          </a:solidFill>
          <a:ln w="30480">
            <a:solidFill>
              <a:srgbClr val="CCCCCC"/>
            </a:solidFill>
            <a:prstDash val="solid"/>
          </a:ln>
        </p:spPr>
      </p:sp>
      <p:sp>
        <p:nvSpPr>
          <p:cNvPr id="10" name="Shape 7"/>
          <p:cNvSpPr/>
          <p:nvPr/>
        </p:nvSpPr>
        <p:spPr>
          <a:xfrm>
            <a:off x="10148054" y="3239691"/>
            <a:ext cx="121920" cy="2140029"/>
          </a:xfrm>
          <a:prstGeom prst="roundRect">
            <a:avLst>
              <a:gd name="adj" fmla="val 82826"/>
            </a:avLst>
          </a:prstGeom>
          <a:solidFill>
            <a:srgbClr val="CCCCCC"/>
          </a:solidFill>
          <a:ln/>
        </p:spPr>
      </p:sp>
      <p:sp>
        <p:nvSpPr>
          <p:cNvPr id="11" name="Text 8"/>
          <p:cNvSpPr/>
          <p:nvPr/>
        </p:nvSpPr>
        <p:spPr>
          <a:xfrm>
            <a:off x="10540841" y="3510558"/>
            <a:ext cx="2404229" cy="300395"/>
          </a:xfrm>
          <a:prstGeom prst="rect">
            <a:avLst/>
          </a:prstGeom>
          <a:noFill/>
          <a:ln/>
        </p:spPr>
        <p:txBody>
          <a:bodyPr wrap="none" lIns="0" tIns="0" rIns="0" bIns="0" rtlCol="0" anchor="t"/>
          <a:lstStyle/>
          <a:p>
            <a:pPr algn="l" indent="0" marL="0">
              <a:lnSpc>
                <a:spcPts val="2350"/>
              </a:lnSpc>
              <a:buNone/>
            </a:pPr>
            <a:r>
              <a:rPr lang="en-US" sz="1850" dirty="0">
                <a:solidFill>
                  <a:srgbClr val="383838"/>
                </a:solidFill>
                <a:latin typeface="Patrick Hand" pitchFamily="34" charset="0"/>
                <a:ea typeface="Patrick Hand" pitchFamily="34" charset="-122"/>
                <a:cs typeface="Patrick Hand" pitchFamily="34" charset="-120"/>
              </a:rPr>
              <a:t>AMT INCOME</a:t>
            </a:r>
            <a:endParaRPr lang="en-US" sz="1850" dirty="0"/>
          </a:p>
        </p:txBody>
      </p:sp>
      <p:sp>
        <p:nvSpPr>
          <p:cNvPr id="12" name="Text 9"/>
          <p:cNvSpPr/>
          <p:nvPr/>
        </p:nvSpPr>
        <p:spPr>
          <a:xfrm>
            <a:off x="10540841" y="3955137"/>
            <a:ext cx="2977277" cy="1153716"/>
          </a:xfrm>
          <a:prstGeom prst="rect">
            <a:avLst/>
          </a:prstGeom>
          <a:noFill/>
          <a:ln/>
        </p:spPr>
        <p:txBody>
          <a:bodyPr wrap="square" lIns="0" tIns="0" rIns="0" bIns="0" rtlCol="0" anchor="t"/>
          <a:lstStyle/>
          <a:p>
            <a:pPr algn="l" indent="0" marL="0">
              <a:lnSpc>
                <a:spcPts val="3000"/>
              </a:lnSpc>
              <a:buNone/>
            </a:pPr>
            <a:r>
              <a:rPr lang="en-US" sz="1850" dirty="0">
                <a:solidFill>
                  <a:srgbClr val="383838"/>
                </a:solidFill>
                <a:latin typeface="Patrick Hand" pitchFamily="34" charset="0"/>
                <a:ea typeface="Patrick Hand" pitchFamily="34" charset="-122"/>
                <a:cs typeface="Patrick Hand" pitchFamily="34" charset="-120"/>
              </a:rPr>
              <a:t>An exceptionally high income outlier, possibly a high-net-worth individual.</a:t>
            </a:r>
            <a:endParaRPr lang="en-US" sz="1850" dirty="0"/>
          </a:p>
        </p:txBody>
      </p:sp>
      <p:sp>
        <p:nvSpPr>
          <p:cNvPr id="13" name="Shape 10"/>
          <p:cNvSpPr/>
          <p:nvPr/>
        </p:nvSpPr>
        <p:spPr>
          <a:xfrm>
            <a:off x="6327815" y="5620107"/>
            <a:ext cx="3610332" cy="1755458"/>
          </a:xfrm>
          <a:prstGeom prst="roundRect">
            <a:avLst>
              <a:gd name="adj" fmla="val 8334"/>
            </a:avLst>
          </a:prstGeom>
          <a:solidFill>
            <a:srgbClr val="F7F7F7"/>
          </a:solidFill>
          <a:ln w="30480">
            <a:solidFill>
              <a:srgbClr val="CCCCCC"/>
            </a:solidFill>
            <a:prstDash val="solid"/>
          </a:ln>
        </p:spPr>
      </p:sp>
      <p:sp>
        <p:nvSpPr>
          <p:cNvPr id="14" name="Shape 11"/>
          <p:cNvSpPr/>
          <p:nvPr/>
        </p:nvSpPr>
        <p:spPr>
          <a:xfrm>
            <a:off x="6297335" y="5620107"/>
            <a:ext cx="121920" cy="1755458"/>
          </a:xfrm>
          <a:prstGeom prst="roundRect">
            <a:avLst>
              <a:gd name="adj" fmla="val 82826"/>
            </a:avLst>
          </a:prstGeom>
          <a:solidFill>
            <a:srgbClr val="CCCCCC"/>
          </a:solidFill>
          <a:ln/>
        </p:spPr>
      </p:sp>
      <p:sp>
        <p:nvSpPr>
          <p:cNvPr id="15" name="Text 12"/>
          <p:cNvSpPr/>
          <p:nvPr/>
        </p:nvSpPr>
        <p:spPr>
          <a:xfrm>
            <a:off x="6690122" y="5890974"/>
            <a:ext cx="2404229" cy="300395"/>
          </a:xfrm>
          <a:prstGeom prst="rect">
            <a:avLst/>
          </a:prstGeom>
          <a:noFill/>
          <a:ln/>
        </p:spPr>
        <p:txBody>
          <a:bodyPr wrap="none" lIns="0" tIns="0" rIns="0" bIns="0" rtlCol="0" anchor="t"/>
          <a:lstStyle/>
          <a:p>
            <a:pPr algn="l" indent="0" marL="0">
              <a:lnSpc>
                <a:spcPts val="2350"/>
              </a:lnSpc>
              <a:buNone/>
            </a:pPr>
            <a:r>
              <a:rPr lang="en-US" sz="1850" dirty="0">
                <a:solidFill>
                  <a:srgbClr val="383838"/>
                </a:solidFill>
                <a:latin typeface="Patrick Hand" pitchFamily="34" charset="0"/>
                <a:ea typeface="Patrick Hand" pitchFamily="34" charset="-122"/>
                <a:cs typeface="Patrick Hand" pitchFamily="34" charset="-120"/>
              </a:rPr>
              <a:t>YEARS EMPLOYED</a:t>
            </a:r>
            <a:endParaRPr lang="en-US" sz="1850" dirty="0"/>
          </a:p>
        </p:txBody>
      </p:sp>
      <p:sp>
        <p:nvSpPr>
          <p:cNvPr id="16" name="Text 13"/>
          <p:cNvSpPr/>
          <p:nvPr/>
        </p:nvSpPr>
        <p:spPr>
          <a:xfrm>
            <a:off x="6690122" y="6335554"/>
            <a:ext cx="2977158" cy="769144"/>
          </a:xfrm>
          <a:prstGeom prst="rect">
            <a:avLst/>
          </a:prstGeom>
          <a:noFill/>
          <a:ln/>
        </p:spPr>
        <p:txBody>
          <a:bodyPr wrap="square" lIns="0" tIns="0" rIns="0" bIns="0" rtlCol="0" anchor="t"/>
          <a:lstStyle/>
          <a:p>
            <a:pPr algn="l" indent="0" marL="0">
              <a:lnSpc>
                <a:spcPts val="3000"/>
              </a:lnSpc>
              <a:buNone/>
            </a:pPr>
            <a:r>
              <a:rPr lang="en-US" sz="1850" dirty="0">
                <a:solidFill>
                  <a:srgbClr val="383838"/>
                </a:solidFill>
                <a:latin typeface="Patrick Hand" pitchFamily="34" charset="0"/>
                <a:ea typeface="Patrick Hand" pitchFamily="34" charset="-122"/>
                <a:cs typeface="Patrick Hand" pitchFamily="34" charset="-120"/>
              </a:rPr>
              <a:t>Extreme outliers of 1001 years, indicating data entry errors.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664375"/>
            <a:ext cx="4937760"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Analyzing Data Imbalance</a:t>
            </a:r>
            <a:endParaRPr lang="en-US" sz="3850" dirty="0"/>
          </a:p>
        </p:txBody>
      </p:sp>
      <p:sp>
        <p:nvSpPr>
          <p:cNvPr id="3" name="Text 1"/>
          <p:cNvSpPr/>
          <p:nvPr/>
        </p:nvSpPr>
        <p:spPr>
          <a:xfrm>
            <a:off x="864037" y="2873931"/>
            <a:ext cx="6150054" cy="790099"/>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We analyzed the imbalance in loan approval cases (default vs. non-default). A pivot table and charts showed a significant skew.</a:t>
            </a:r>
            <a:endParaRPr lang="en-US" sz="1900" dirty="0"/>
          </a:p>
        </p:txBody>
      </p:sp>
      <p:pic>
        <p:nvPicPr>
          <p:cNvPr id="4" name="Image 0" descr="preencoded.png">    </p:cNvPr>
          <p:cNvPicPr>
            <a:picLocks noChangeAspect="1"/>
          </p:cNvPicPr>
          <p:nvPr/>
        </p:nvPicPr>
        <p:blipFill>
          <a:blip r:embed="rId1"/>
          <a:stretch>
            <a:fillRect/>
          </a:stretch>
        </p:blipFill>
        <p:spPr>
          <a:xfrm>
            <a:off x="864037" y="3941683"/>
            <a:ext cx="3375660" cy="2240280"/>
          </a:xfrm>
          <a:prstGeom prst="rect">
            <a:avLst/>
          </a:prstGeom>
        </p:spPr>
      </p:pic>
      <p:pic>
        <p:nvPicPr>
          <p:cNvPr id="5" name="Image 1" descr="preencoded.png">    </p:cNvPr>
          <p:cNvPicPr>
            <a:picLocks noChangeAspect="1"/>
          </p:cNvPicPr>
          <p:nvPr/>
        </p:nvPicPr>
        <p:blipFill>
          <a:blip r:embed="rId2"/>
          <a:stretch>
            <a:fillRect/>
          </a:stretch>
        </p:blipFill>
        <p:spPr>
          <a:xfrm>
            <a:off x="7623929" y="2929414"/>
            <a:ext cx="2727960" cy="1950720"/>
          </a:xfrm>
          <a:prstGeom prst="rect">
            <a:avLst/>
          </a:prstGeom>
        </p:spPr>
      </p:pic>
      <p:sp>
        <p:nvSpPr>
          <p:cNvPr id="6" name="Text 2"/>
          <p:cNvSpPr/>
          <p:nvPr/>
        </p:nvSpPr>
        <p:spPr>
          <a:xfrm>
            <a:off x="7623929" y="5157788"/>
            <a:ext cx="6150054" cy="1185148"/>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Non-defaulters (Target = 0) comprise 92% (45,973 entries), while defaulters (Target = 1) are 8% (4,026 entries). This imbalance could lead to biased model predictions.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964882"/>
            <a:ext cx="7395448"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Income Analysis: Univariate &amp; Segmented</a:t>
            </a:r>
            <a:endParaRPr lang="en-US" sz="3850" dirty="0"/>
          </a:p>
        </p:txBody>
      </p:sp>
      <p:sp>
        <p:nvSpPr>
          <p:cNvPr id="4" name="Text 1"/>
          <p:cNvSpPr/>
          <p:nvPr/>
        </p:nvSpPr>
        <p:spPr>
          <a:xfrm>
            <a:off x="6350437" y="1952268"/>
            <a:ext cx="7415927" cy="790099"/>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We performed univariate and segmented univariate analysis on income to understand customer behavior and risk patterns.</a:t>
            </a:r>
            <a:endParaRPr lang="en-US" sz="1900" dirty="0"/>
          </a:p>
        </p:txBody>
      </p:sp>
      <p:sp>
        <p:nvSpPr>
          <p:cNvPr id="5" name="Shape 2"/>
          <p:cNvSpPr/>
          <p:nvPr/>
        </p:nvSpPr>
        <p:spPr>
          <a:xfrm>
            <a:off x="6350437" y="3020020"/>
            <a:ext cx="7415927" cy="1801416"/>
          </a:xfrm>
          <a:prstGeom prst="roundRect">
            <a:avLst>
              <a:gd name="adj" fmla="val 5756"/>
            </a:avLst>
          </a:prstGeom>
          <a:solidFill>
            <a:srgbClr val="F7F7F7"/>
          </a:solidFill>
          <a:ln w="30480">
            <a:solidFill>
              <a:srgbClr val="CCCCCC"/>
            </a:solidFill>
            <a:prstDash val="solid"/>
          </a:ln>
        </p:spPr>
      </p:sp>
      <p:sp>
        <p:nvSpPr>
          <p:cNvPr id="6" name="Text 3"/>
          <p:cNvSpPr/>
          <p:nvPr/>
        </p:nvSpPr>
        <p:spPr>
          <a:xfrm>
            <a:off x="6627733" y="3297317"/>
            <a:ext cx="2468880" cy="308610"/>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Univariate Insight</a:t>
            </a:r>
            <a:endParaRPr lang="en-US" sz="1900" dirty="0"/>
          </a:p>
        </p:txBody>
      </p:sp>
      <p:sp>
        <p:nvSpPr>
          <p:cNvPr id="7" name="Text 4"/>
          <p:cNvSpPr/>
          <p:nvPr/>
        </p:nvSpPr>
        <p:spPr>
          <a:xfrm>
            <a:off x="6627733" y="3754041"/>
            <a:ext cx="6861334" cy="790099"/>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Majority of applicants (24,040) are in the lowest income group (₹2,56,630). Higher income groups have significantly fewer applicants.</a:t>
            </a:r>
            <a:endParaRPr lang="en-US" sz="1900" dirty="0"/>
          </a:p>
        </p:txBody>
      </p:sp>
      <p:sp>
        <p:nvSpPr>
          <p:cNvPr id="8" name="Shape 5"/>
          <p:cNvSpPr/>
          <p:nvPr/>
        </p:nvSpPr>
        <p:spPr>
          <a:xfrm>
            <a:off x="6350437" y="5068252"/>
            <a:ext cx="7415927" cy="2196465"/>
          </a:xfrm>
          <a:prstGeom prst="roundRect">
            <a:avLst>
              <a:gd name="adj" fmla="val 4721"/>
            </a:avLst>
          </a:prstGeom>
          <a:solidFill>
            <a:srgbClr val="F7F7F7"/>
          </a:solidFill>
          <a:ln w="30480">
            <a:solidFill>
              <a:srgbClr val="CCCCCC"/>
            </a:solidFill>
            <a:prstDash val="solid"/>
          </a:ln>
        </p:spPr>
      </p:sp>
      <p:sp>
        <p:nvSpPr>
          <p:cNvPr id="9" name="Text 6"/>
          <p:cNvSpPr/>
          <p:nvPr/>
        </p:nvSpPr>
        <p:spPr>
          <a:xfrm>
            <a:off x="6627733" y="5345549"/>
            <a:ext cx="2468880" cy="308610"/>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Segmented Insight</a:t>
            </a:r>
            <a:endParaRPr lang="en-US" sz="1900" dirty="0"/>
          </a:p>
        </p:txBody>
      </p:sp>
      <p:sp>
        <p:nvSpPr>
          <p:cNvPr id="10" name="Text 7"/>
          <p:cNvSpPr/>
          <p:nvPr/>
        </p:nvSpPr>
        <p:spPr>
          <a:xfrm>
            <a:off x="6627733" y="5802273"/>
            <a:ext cx="6861334" cy="1185148"/>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Defaulters are concentrated in lower income groups (4,026 in ₹1 - ₹2,56,630 range), suggesting a strong correlation between lower income and higher default rates.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223367"/>
            <a:ext cx="7263646" cy="617101"/>
          </a:xfrm>
          <a:prstGeom prst="rect">
            <a:avLst/>
          </a:prstGeom>
          <a:noFill/>
          <a:ln/>
        </p:spPr>
        <p:txBody>
          <a:bodyPr wrap="none" lIns="0" tIns="0" rIns="0" bIns="0" rtlCol="0" anchor="t"/>
          <a:lstStyle/>
          <a:p>
            <a:pPr algn="l" indent="0" marL="0">
              <a:lnSpc>
                <a:spcPts val="4850"/>
              </a:lnSpc>
              <a:buNone/>
            </a:pPr>
            <a:r>
              <a:rPr lang="en-US" sz="3850" dirty="0">
                <a:solidFill>
                  <a:srgbClr val="383838"/>
                </a:solidFill>
                <a:latin typeface="Patrick Hand" pitchFamily="34" charset="0"/>
                <a:ea typeface="Patrick Hand" pitchFamily="34" charset="-122"/>
                <a:cs typeface="Patrick Hand" pitchFamily="34" charset="-120"/>
              </a:rPr>
              <a:t>Credit Analysis: Univariate &amp; Segmented</a:t>
            </a:r>
            <a:endParaRPr lang="en-US" sz="3850" dirty="0"/>
          </a:p>
        </p:txBody>
      </p:sp>
      <p:sp>
        <p:nvSpPr>
          <p:cNvPr id="4" name="Text 1"/>
          <p:cNvSpPr/>
          <p:nvPr/>
        </p:nvSpPr>
        <p:spPr>
          <a:xfrm>
            <a:off x="864037" y="2210753"/>
            <a:ext cx="7415927" cy="790099"/>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Analysis of credit distribution revealed insights into default risk across different credit groups.</a:t>
            </a:r>
            <a:endParaRPr lang="en-US" sz="1900" dirty="0"/>
          </a:p>
        </p:txBody>
      </p:sp>
      <p:sp>
        <p:nvSpPr>
          <p:cNvPr id="5" name="Shape 2"/>
          <p:cNvSpPr/>
          <p:nvPr/>
        </p:nvSpPr>
        <p:spPr>
          <a:xfrm>
            <a:off x="864037" y="3278505"/>
            <a:ext cx="987504" cy="1740456"/>
          </a:xfrm>
          <a:prstGeom prst="roundRect">
            <a:avLst>
              <a:gd name="adj" fmla="val 360017"/>
            </a:avLst>
          </a:prstGeom>
          <a:solidFill>
            <a:srgbClr val="E6E6E6"/>
          </a:solidFill>
          <a:ln w="15240">
            <a:solidFill>
              <a:srgbClr val="CCCCCC"/>
            </a:solidFill>
            <a:prstDash val="solid"/>
          </a:ln>
        </p:spPr>
      </p:sp>
      <p:sp>
        <p:nvSpPr>
          <p:cNvPr id="6" name="Text 3"/>
          <p:cNvSpPr/>
          <p:nvPr/>
        </p:nvSpPr>
        <p:spPr>
          <a:xfrm>
            <a:off x="1172647" y="3917275"/>
            <a:ext cx="370284" cy="462915"/>
          </a:xfrm>
          <a:prstGeom prst="rect">
            <a:avLst/>
          </a:prstGeom>
          <a:noFill/>
          <a:ln/>
        </p:spPr>
        <p:txBody>
          <a:bodyPr wrap="none" lIns="0" tIns="0" rIns="0" bIns="0" rtlCol="0" anchor="t"/>
          <a:lstStyle/>
          <a:p>
            <a:pPr algn="l" indent="0" marL="0">
              <a:lnSpc>
                <a:spcPts val="2900"/>
              </a:lnSpc>
              <a:buNone/>
            </a:pPr>
            <a:r>
              <a:rPr lang="en-US" sz="2900" dirty="0">
                <a:solidFill>
                  <a:srgbClr val="383838"/>
                </a:solidFill>
                <a:latin typeface="Patrick Hand" pitchFamily="34" charset="0"/>
                <a:ea typeface="Patrick Hand" pitchFamily="34" charset="-122"/>
                <a:cs typeface="Patrick Hand" pitchFamily="34" charset="-120"/>
              </a:rPr>
              <a:t>1</a:t>
            </a:r>
            <a:endParaRPr lang="en-US" sz="2900" dirty="0"/>
          </a:p>
        </p:txBody>
      </p:sp>
      <p:sp>
        <p:nvSpPr>
          <p:cNvPr id="7" name="Text 4"/>
          <p:cNvSpPr/>
          <p:nvPr/>
        </p:nvSpPr>
        <p:spPr>
          <a:xfrm>
            <a:off x="2098358" y="3525322"/>
            <a:ext cx="2468880" cy="308610"/>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Prioritize Risk Management</a:t>
            </a:r>
            <a:endParaRPr lang="en-US" sz="1900" dirty="0"/>
          </a:p>
        </p:txBody>
      </p:sp>
      <p:sp>
        <p:nvSpPr>
          <p:cNvPr id="8" name="Text 5"/>
          <p:cNvSpPr/>
          <p:nvPr/>
        </p:nvSpPr>
        <p:spPr>
          <a:xfrm>
            <a:off x="2098358" y="3982045"/>
            <a:ext cx="6181606" cy="790099"/>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Defaulters are concentrated in lower credit brackets (₹45,000 - ₹16,47,000). Strengthen risk assessment for these applicants.</a:t>
            </a:r>
            <a:endParaRPr lang="en-US" sz="1900" dirty="0"/>
          </a:p>
        </p:txBody>
      </p:sp>
      <p:sp>
        <p:nvSpPr>
          <p:cNvPr id="9" name="Shape 6"/>
          <p:cNvSpPr/>
          <p:nvPr/>
        </p:nvSpPr>
        <p:spPr>
          <a:xfrm>
            <a:off x="864037" y="5265777"/>
            <a:ext cx="987504" cy="1740456"/>
          </a:xfrm>
          <a:prstGeom prst="roundRect">
            <a:avLst>
              <a:gd name="adj" fmla="val 360017"/>
            </a:avLst>
          </a:prstGeom>
          <a:solidFill>
            <a:srgbClr val="E6E6E6"/>
          </a:solidFill>
          <a:ln w="15240">
            <a:solidFill>
              <a:srgbClr val="CCCCCC"/>
            </a:solidFill>
            <a:prstDash val="solid"/>
          </a:ln>
        </p:spPr>
      </p:sp>
      <p:sp>
        <p:nvSpPr>
          <p:cNvPr id="10" name="Text 7"/>
          <p:cNvSpPr/>
          <p:nvPr/>
        </p:nvSpPr>
        <p:spPr>
          <a:xfrm>
            <a:off x="1172647" y="5904548"/>
            <a:ext cx="370284" cy="462915"/>
          </a:xfrm>
          <a:prstGeom prst="rect">
            <a:avLst/>
          </a:prstGeom>
          <a:noFill/>
          <a:ln/>
        </p:spPr>
        <p:txBody>
          <a:bodyPr wrap="none" lIns="0" tIns="0" rIns="0" bIns="0" rtlCol="0" anchor="t"/>
          <a:lstStyle/>
          <a:p>
            <a:pPr algn="l" indent="0" marL="0">
              <a:lnSpc>
                <a:spcPts val="2900"/>
              </a:lnSpc>
              <a:buNone/>
            </a:pPr>
            <a:r>
              <a:rPr lang="en-US" sz="2900" dirty="0">
                <a:solidFill>
                  <a:srgbClr val="383838"/>
                </a:solidFill>
                <a:latin typeface="Patrick Hand" pitchFamily="34" charset="0"/>
                <a:ea typeface="Patrick Hand" pitchFamily="34" charset="-122"/>
                <a:cs typeface="Patrick Hand" pitchFamily="34" charset="-120"/>
              </a:rPr>
              <a:t>2</a:t>
            </a:r>
            <a:endParaRPr lang="en-US" sz="2900" dirty="0"/>
          </a:p>
        </p:txBody>
      </p:sp>
      <p:sp>
        <p:nvSpPr>
          <p:cNvPr id="11" name="Text 8"/>
          <p:cNvSpPr/>
          <p:nvPr/>
        </p:nvSpPr>
        <p:spPr>
          <a:xfrm>
            <a:off x="2098358" y="5512594"/>
            <a:ext cx="2468880" cy="308610"/>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Tailored Lending Products</a:t>
            </a:r>
            <a:endParaRPr lang="en-US" sz="1900" dirty="0"/>
          </a:p>
        </p:txBody>
      </p:sp>
      <p:sp>
        <p:nvSpPr>
          <p:cNvPr id="12" name="Text 9"/>
          <p:cNvSpPr/>
          <p:nvPr/>
        </p:nvSpPr>
        <p:spPr>
          <a:xfrm>
            <a:off x="2098358" y="5969318"/>
            <a:ext cx="6181606" cy="790099"/>
          </a:xfrm>
          <a:prstGeom prst="rect">
            <a:avLst/>
          </a:prstGeom>
          <a:noFill/>
          <a:ln/>
        </p:spPr>
        <p:txBody>
          <a:bodyPr wrap="square" lIns="0" tIns="0" rIns="0" bIns="0" rtlCol="0" anchor="t"/>
          <a:lstStyle/>
          <a:p>
            <a:pPr algn="l" indent="0" marL="0">
              <a:lnSpc>
                <a:spcPts val="3100"/>
              </a:lnSpc>
              <a:buNone/>
            </a:pPr>
            <a:r>
              <a:rPr lang="en-US" sz="1900" dirty="0">
                <a:solidFill>
                  <a:srgbClr val="383838"/>
                </a:solidFill>
                <a:latin typeface="Patrick Hand" pitchFamily="34" charset="0"/>
                <a:ea typeface="Patrick Hand" pitchFamily="34" charset="-122"/>
                <a:cs typeface="Patrick Hand" pitchFamily="34" charset="-120"/>
              </a:rPr>
              <a:t>Higher credit groups show fewer defaulters. Offer premium loan products to attract these lower-risk applicants.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29508" y="766643"/>
            <a:ext cx="4740235" cy="592455"/>
          </a:xfrm>
          <a:prstGeom prst="rect">
            <a:avLst/>
          </a:prstGeom>
          <a:noFill/>
          <a:ln/>
        </p:spPr>
        <p:txBody>
          <a:bodyPr wrap="none" lIns="0" tIns="0" rIns="0" bIns="0" rtlCol="0" anchor="t"/>
          <a:lstStyle/>
          <a:p>
            <a:pPr algn="l" indent="0" marL="0">
              <a:lnSpc>
                <a:spcPts val="4650"/>
              </a:lnSpc>
              <a:buNone/>
            </a:pPr>
            <a:r>
              <a:rPr lang="en-US" sz="3700" dirty="0">
                <a:solidFill>
                  <a:srgbClr val="383838"/>
                </a:solidFill>
                <a:latin typeface="Patrick Hand" pitchFamily="34" charset="0"/>
                <a:ea typeface="Patrick Hand" pitchFamily="34" charset="-122"/>
                <a:cs typeface="Patrick Hand" pitchFamily="34" charset="-120"/>
              </a:rPr>
              <a:t>Gender &amp; Default Risk</a:t>
            </a:r>
            <a:endParaRPr lang="en-US" sz="3700" dirty="0"/>
          </a:p>
        </p:txBody>
      </p:sp>
      <p:sp>
        <p:nvSpPr>
          <p:cNvPr id="3" name="Text 1"/>
          <p:cNvSpPr/>
          <p:nvPr/>
        </p:nvSpPr>
        <p:spPr>
          <a:xfrm>
            <a:off x="829508" y="1927741"/>
            <a:ext cx="6196608" cy="758428"/>
          </a:xfrm>
          <a:prstGeom prst="rect">
            <a:avLst/>
          </a:prstGeom>
          <a:noFill/>
          <a:ln/>
        </p:spPr>
        <p:txBody>
          <a:bodyPr wrap="squar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Bivariate analysis of gender against default status revealed distinct patterns.</a:t>
            </a:r>
            <a:endParaRPr lang="en-US" sz="1850" dirty="0"/>
          </a:p>
        </p:txBody>
      </p:sp>
      <p:sp>
        <p:nvSpPr>
          <p:cNvPr id="4" name="Shape 2"/>
          <p:cNvSpPr/>
          <p:nvPr/>
        </p:nvSpPr>
        <p:spPr>
          <a:xfrm>
            <a:off x="829508" y="2952750"/>
            <a:ext cx="6196608" cy="3109555"/>
          </a:xfrm>
          <a:prstGeom prst="roundRect">
            <a:avLst>
              <a:gd name="adj" fmla="val 3201"/>
            </a:avLst>
          </a:prstGeom>
          <a:noFill/>
          <a:ln w="7620">
            <a:solidFill>
              <a:srgbClr val="000000">
                <a:alpha val="8000"/>
              </a:srgbClr>
            </a:solidFill>
            <a:prstDash val="solid"/>
          </a:ln>
        </p:spPr>
      </p:sp>
      <p:sp>
        <p:nvSpPr>
          <p:cNvPr id="5" name="Shape 3"/>
          <p:cNvSpPr/>
          <p:nvPr/>
        </p:nvSpPr>
        <p:spPr>
          <a:xfrm>
            <a:off x="837128" y="2960370"/>
            <a:ext cx="6181368" cy="1057989"/>
          </a:xfrm>
          <a:prstGeom prst="rect">
            <a:avLst/>
          </a:prstGeom>
          <a:solidFill>
            <a:srgbClr val="FFFFFF">
              <a:alpha val="4000"/>
            </a:srgbClr>
          </a:solidFill>
          <a:ln/>
        </p:spPr>
      </p:sp>
      <p:sp>
        <p:nvSpPr>
          <p:cNvPr id="6" name="Text 4"/>
          <p:cNvSpPr/>
          <p:nvPr/>
        </p:nvSpPr>
        <p:spPr>
          <a:xfrm>
            <a:off x="1074182" y="3110151"/>
            <a:ext cx="106763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Gender</a:t>
            </a:r>
            <a:endParaRPr lang="en-US" sz="1850" dirty="0"/>
          </a:p>
        </p:txBody>
      </p:sp>
      <p:sp>
        <p:nvSpPr>
          <p:cNvPr id="7" name="Text 5"/>
          <p:cNvSpPr/>
          <p:nvPr/>
        </p:nvSpPr>
        <p:spPr>
          <a:xfrm>
            <a:off x="2623304" y="3110151"/>
            <a:ext cx="1063823" cy="758428"/>
          </a:xfrm>
          <a:prstGeom prst="rect">
            <a:avLst/>
          </a:prstGeom>
          <a:noFill/>
          <a:ln/>
        </p:spPr>
        <p:txBody>
          <a:bodyPr wrap="squar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Non Defaulters</a:t>
            </a:r>
            <a:endParaRPr lang="en-US" sz="1850" dirty="0"/>
          </a:p>
        </p:txBody>
      </p:sp>
      <p:sp>
        <p:nvSpPr>
          <p:cNvPr id="8" name="Text 6"/>
          <p:cNvSpPr/>
          <p:nvPr/>
        </p:nvSpPr>
        <p:spPr>
          <a:xfrm>
            <a:off x="4168616" y="3110151"/>
            <a:ext cx="106382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Defaulters</a:t>
            </a:r>
            <a:endParaRPr lang="en-US" sz="1850" dirty="0"/>
          </a:p>
        </p:txBody>
      </p:sp>
      <p:sp>
        <p:nvSpPr>
          <p:cNvPr id="9" name="Text 7"/>
          <p:cNvSpPr/>
          <p:nvPr/>
        </p:nvSpPr>
        <p:spPr>
          <a:xfrm>
            <a:off x="5713928" y="3110151"/>
            <a:ext cx="106763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Grand Total</a:t>
            </a:r>
            <a:endParaRPr lang="en-US" sz="1850" dirty="0"/>
          </a:p>
        </p:txBody>
      </p:sp>
      <p:sp>
        <p:nvSpPr>
          <p:cNvPr id="10" name="Shape 8"/>
          <p:cNvSpPr/>
          <p:nvPr/>
        </p:nvSpPr>
        <p:spPr>
          <a:xfrm>
            <a:off x="837128" y="4018359"/>
            <a:ext cx="6181368" cy="678775"/>
          </a:xfrm>
          <a:prstGeom prst="rect">
            <a:avLst/>
          </a:prstGeom>
          <a:solidFill>
            <a:srgbClr val="000000">
              <a:alpha val="4000"/>
            </a:srgbClr>
          </a:solidFill>
          <a:ln/>
        </p:spPr>
      </p:sp>
      <p:sp>
        <p:nvSpPr>
          <p:cNvPr id="11" name="Text 9"/>
          <p:cNvSpPr/>
          <p:nvPr/>
        </p:nvSpPr>
        <p:spPr>
          <a:xfrm>
            <a:off x="1074182" y="4168140"/>
            <a:ext cx="106763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F</a:t>
            </a:r>
            <a:endParaRPr lang="en-US" sz="1850" dirty="0"/>
          </a:p>
        </p:txBody>
      </p:sp>
      <p:sp>
        <p:nvSpPr>
          <p:cNvPr id="12" name="Text 10"/>
          <p:cNvSpPr/>
          <p:nvPr/>
        </p:nvSpPr>
        <p:spPr>
          <a:xfrm>
            <a:off x="2623304" y="4168140"/>
            <a:ext cx="106382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30559</a:t>
            </a:r>
            <a:endParaRPr lang="en-US" sz="1850" dirty="0"/>
          </a:p>
        </p:txBody>
      </p:sp>
      <p:sp>
        <p:nvSpPr>
          <p:cNvPr id="13" name="Text 11"/>
          <p:cNvSpPr/>
          <p:nvPr/>
        </p:nvSpPr>
        <p:spPr>
          <a:xfrm>
            <a:off x="4168616" y="4168140"/>
            <a:ext cx="106382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2304</a:t>
            </a:r>
            <a:endParaRPr lang="en-US" sz="1850" dirty="0"/>
          </a:p>
        </p:txBody>
      </p:sp>
      <p:sp>
        <p:nvSpPr>
          <p:cNvPr id="14" name="Text 12"/>
          <p:cNvSpPr/>
          <p:nvPr/>
        </p:nvSpPr>
        <p:spPr>
          <a:xfrm>
            <a:off x="5713928" y="4168140"/>
            <a:ext cx="106763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32863</a:t>
            </a:r>
            <a:endParaRPr lang="en-US" sz="1850" dirty="0"/>
          </a:p>
        </p:txBody>
      </p:sp>
      <p:sp>
        <p:nvSpPr>
          <p:cNvPr id="15" name="Shape 13"/>
          <p:cNvSpPr/>
          <p:nvPr/>
        </p:nvSpPr>
        <p:spPr>
          <a:xfrm>
            <a:off x="837128" y="4697135"/>
            <a:ext cx="6181368" cy="678775"/>
          </a:xfrm>
          <a:prstGeom prst="rect">
            <a:avLst/>
          </a:prstGeom>
          <a:solidFill>
            <a:srgbClr val="FFFFFF">
              <a:alpha val="4000"/>
            </a:srgbClr>
          </a:solidFill>
          <a:ln/>
        </p:spPr>
      </p:sp>
      <p:sp>
        <p:nvSpPr>
          <p:cNvPr id="16" name="Text 14"/>
          <p:cNvSpPr/>
          <p:nvPr/>
        </p:nvSpPr>
        <p:spPr>
          <a:xfrm>
            <a:off x="1074182" y="4846915"/>
            <a:ext cx="106763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M</a:t>
            </a:r>
            <a:endParaRPr lang="en-US" sz="1850" dirty="0"/>
          </a:p>
        </p:txBody>
      </p:sp>
      <p:sp>
        <p:nvSpPr>
          <p:cNvPr id="17" name="Text 15"/>
          <p:cNvSpPr/>
          <p:nvPr/>
        </p:nvSpPr>
        <p:spPr>
          <a:xfrm>
            <a:off x="2623304" y="4846915"/>
            <a:ext cx="106382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13423</a:t>
            </a:r>
            <a:endParaRPr lang="en-US" sz="1850" dirty="0"/>
          </a:p>
        </p:txBody>
      </p:sp>
      <p:sp>
        <p:nvSpPr>
          <p:cNvPr id="18" name="Text 16"/>
          <p:cNvSpPr/>
          <p:nvPr/>
        </p:nvSpPr>
        <p:spPr>
          <a:xfrm>
            <a:off x="4168616" y="4846915"/>
            <a:ext cx="106382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1762</a:t>
            </a:r>
            <a:endParaRPr lang="en-US" sz="1850" dirty="0"/>
          </a:p>
        </p:txBody>
      </p:sp>
      <p:sp>
        <p:nvSpPr>
          <p:cNvPr id="19" name="Text 17"/>
          <p:cNvSpPr/>
          <p:nvPr/>
        </p:nvSpPr>
        <p:spPr>
          <a:xfrm>
            <a:off x="5713928" y="4846915"/>
            <a:ext cx="106763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15185</a:t>
            </a:r>
            <a:endParaRPr lang="en-US" sz="1850" dirty="0"/>
          </a:p>
        </p:txBody>
      </p:sp>
      <p:sp>
        <p:nvSpPr>
          <p:cNvPr id="20" name="Shape 18"/>
          <p:cNvSpPr/>
          <p:nvPr/>
        </p:nvSpPr>
        <p:spPr>
          <a:xfrm>
            <a:off x="837128" y="5375910"/>
            <a:ext cx="6181368" cy="678775"/>
          </a:xfrm>
          <a:prstGeom prst="rect">
            <a:avLst/>
          </a:prstGeom>
          <a:solidFill>
            <a:srgbClr val="000000">
              <a:alpha val="4000"/>
            </a:srgbClr>
          </a:solidFill>
          <a:ln/>
        </p:spPr>
      </p:sp>
      <p:sp>
        <p:nvSpPr>
          <p:cNvPr id="21" name="Text 19"/>
          <p:cNvSpPr/>
          <p:nvPr/>
        </p:nvSpPr>
        <p:spPr>
          <a:xfrm>
            <a:off x="1074182" y="5525691"/>
            <a:ext cx="106763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Grand Total</a:t>
            </a:r>
            <a:endParaRPr lang="en-US" sz="1850" dirty="0"/>
          </a:p>
        </p:txBody>
      </p:sp>
      <p:sp>
        <p:nvSpPr>
          <p:cNvPr id="22" name="Text 20"/>
          <p:cNvSpPr/>
          <p:nvPr/>
        </p:nvSpPr>
        <p:spPr>
          <a:xfrm>
            <a:off x="2623304" y="5525691"/>
            <a:ext cx="106382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43982</a:t>
            </a:r>
            <a:endParaRPr lang="en-US" sz="1850" dirty="0"/>
          </a:p>
        </p:txBody>
      </p:sp>
      <p:sp>
        <p:nvSpPr>
          <p:cNvPr id="23" name="Text 21"/>
          <p:cNvSpPr/>
          <p:nvPr/>
        </p:nvSpPr>
        <p:spPr>
          <a:xfrm>
            <a:off x="4168616" y="5525691"/>
            <a:ext cx="106382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4066</a:t>
            </a:r>
            <a:endParaRPr lang="en-US" sz="1850" dirty="0"/>
          </a:p>
        </p:txBody>
      </p:sp>
      <p:sp>
        <p:nvSpPr>
          <p:cNvPr id="24" name="Text 22"/>
          <p:cNvSpPr/>
          <p:nvPr/>
        </p:nvSpPr>
        <p:spPr>
          <a:xfrm>
            <a:off x="5713928" y="5525691"/>
            <a:ext cx="1067633"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48048</a:t>
            </a:r>
            <a:endParaRPr lang="en-US" sz="1850" dirty="0"/>
          </a:p>
        </p:txBody>
      </p:sp>
      <p:sp>
        <p:nvSpPr>
          <p:cNvPr id="25" name="Text 23"/>
          <p:cNvSpPr/>
          <p:nvPr/>
        </p:nvSpPr>
        <p:spPr>
          <a:xfrm>
            <a:off x="829508" y="6328886"/>
            <a:ext cx="6196608" cy="758428"/>
          </a:xfrm>
          <a:prstGeom prst="rect">
            <a:avLst/>
          </a:prstGeom>
          <a:noFill/>
          <a:ln/>
        </p:spPr>
        <p:txBody>
          <a:bodyPr wrap="squar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66% of applicants are female, with 93% being non-defaulters. Males, 34% of applicants, account for 10% of defaulters.</a:t>
            </a:r>
            <a:endParaRPr lang="en-US" sz="1850" dirty="0"/>
          </a:p>
        </p:txBody>
      </p:sp>
      <p:pic>
        <p:nvPicPr>
          <p:cNvPr id="26" name="Image 0" descr="preencoded.png">    </p:cNvPr>
          <p:cNvPicPr>
            <a:picLocks noChangeAspect="1"/>
          </p:cNvPicPr>
          <p:nvPr/>
        </p:nvPicPr>
        <p:blipFill>
          <a:blip r:embed="rId1"/>
          <a:stretch>
            <a:fillRect/>
          </a:stretch>
        </p:blipFill>
        <p:spPr>
          <a:xfrm>
            <a:off x="7611904" y="1981081"/>
            <a:ext cx="5562600" cy="2270760"/>
          </a:xfrm>
          <a:prstGeom prst="rect">
            <a:avLst/>
          </a:prstGeom>
        </p:spPr>
      </p:pic>
      <p:pic>
        <p:nvPicPr>
          <p:cNvPr id="2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0724" y="4525804"/>
            <a:ext cx="355402" cy="355402"/>
          </a:xfrm>
          <a:prstGeom prst="rect">
            <a:avLst/>
          </a:prstGeom>
        </p:spPr>
      </p:pic>
      <p:sp>
        <p:nvSpPr>
          <p:cNvPr id="28" name="Text 24"/>
          <p:cNvSpPr/>
          <p:nvPr/>
        </p:nvSpPr>
        <p:spPr>
          <a:xfrm>
            <a:off x="8382000" y="4518422"/>
            <a:ext cx="2370058" cy="296228"/>
          </a:xfrm>
          <a:prstGeom prst="rect">
            <a:avLst/>
          </a:prstGeom>
          <a:noFill/>
          <a:ln/>
        </p:spPr>
        <p:txBody>
          <a:bodyPr wrap="none" lIns="0" tIns="0" rIns="0" bIns="0" rtlCol="0" anchor="t"/>
          <a:lstStyle/>
          <a:p>
            <a:pPr algn="l" indent="0" marL="0">
              <a:lnSpc>
                <a:spcPts val="2300"/>
              </a:lnSpc>
              <a:buNone/>
            </a:pPr>
            <a:r>
              <a:rPr lang="en-US" sz="1850" dirty="0">
                <a:solidFill>
                  <a:srgbClr val="383838"/>
                </a:solidFill>
                <a:latin typeface="Patrick Hand" pitchFamily="34" charset="0"/>
                <a:ea typeface="Patrick Hand" pitchFamily="34" charset="-122"/>
                <a:cs typeface="Patrick Hand" pitchFamily="34" charset="-120"/>
              </a:rPr>
              <a:t>Female Applicants</a:t>
            </a:r>
            <a:endParaRPr lang="en-US" sz="1850" dirty="0"/>
          </a:p>
        </p:txBody>
      </p:sp>
      <p:sp>
        <p:nvSpPr>
          <p:cNvPr id="29" name="Text 25"/>
          <p:cNvSpPr/>
          <p:nvPr/>
        </p:nvSpPr>
        <p:spPr>
          <a:xfrm>
            <a:off x="8382000" y="5051584"/>
            <a:ext cx="5426512" cy="379214"/>
          </a:xfrm>
          <a:prstGeom prst="rect">
            <a:avLst/>
          </a:prstGeom>
          <a:noFill/>
          <a:ln/>
        </p:spPr>
        <p:txBody>
          <a:bodyPr wrap="non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Higher proportion of non-defaulters, suggesting lower risk.</a:t>
            </a:r>
            <a:endParaRPr lang="en-US" sz="1850" dirty="0"/>
          </a:p>
        </p:txBody>
      </p:sp>
      <p:pic>
        <p:nvPicPr>
          <p:cNvPr id="3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0724" y="5912168"/>
            <a:ext cx="355402" cy="355402"/>
          </a:xfrm>
          <a:prstGeom prst="rect">
            <a:avLst/>
          </a:prstGeom>
        </p:spPr>
      </p:pic>
      <p:sp>
        <p:nvSpPr>
          <p:cNvPr id="31" name="Text 26"/>
          <p:cNvSpPr/>
          <p:nvPr/>
        </p:nvSpPr>
        <p:spPr>
          <a:xfrm>
            <a:off x="8382000" y="5904786"/>
            <a:ext cx="2370058" cy="296228"/>
          </a:xfrm>
          <a:prstGeom prst="rect">
            <a:avLst/>
          </a:prstGeom>
          <a:noFill/>
          <a:ln/>
        </p:spPr>
        <p:txBody>
          <a:bodyPr wrap="none" lIns="0" tIns="0" rIns="0" bIns="0" rtlCol="0" anchor="t"/>
          <a:lstStyle/>
          <a:p>
            <a:pPr algn="l" indent="0" marL="0">
              <a:lnSpc>
                <a:spcPts val="2300"/>
              </a:lnSpc>
              <a:buNone/>
            </a:pPr>
            <a:r>
              <a:rPr lang="en-US" sz="1850" dirty="0">
                <a:solidFill>
                  <a:srgbClr val="383838"/>
                </a:solidFill>
                <a:latin typeface="Patrick Hand" pitchFamily="34" charset="0"/>
                <a:ea typeface="Patrick Hand" pitchFamily="34" charset="-122"/>
                <a:cs typeface="Patrick Hand" pitchFamily="34" charset="-120"/>
              </a:rPr>
              <a:t>Male Applicants</a:t>
            </a:r>
            <a:endParaRPr lang="en-US" sz="1850" dirty="0"/>
          </a:p>
        </p:txBody>
      </p:sp>
      <p:sp>
        <p:nvSpPr>
          <p:cNvPr id="32" name="Text 27"/>
          <p:cNvSpPr/>
          <p:nvPr/>
        </p:nvSpPr>
        <p:spPr>
          <a:xfrm>
            <a:off x="8382000" y="6437948"/>
            <a:ext cx="5426512" cy="758428"/>
          </a:xfrm>
          <a:prstGeom prst="rect">
            <a:avLst/>
          </a:prstGeom>
          <a:noFill/>
          <a:ln/>
        </p:spPr>
        <p:txBody>
          <a:bodyPr wrap="square" lIns="0" tIns="0" rIns="0" bIns="0" rtlCol="0" anchor="t"/>
          <a:lstStyle/>
          <a:p>
            <a:pPr algn="l" indent="0" marL="0">
              <a:lnSpc>
                <a:spcPts val="2950"/>
              </a:lnSpc>
              <a:buNone/>
            </a:pPr>
            <a:r>
              <a:rPr lang="en-US" sz="1850" dirty="0">
                <a:solidFill>
                  <a:srgbClr val="383838"/>
                </a:solidFill>
                <a:latin typeface="Patrick Hand" pitchFamily="34" charset="0"/>
                <a:ea typeface="Patrick Hand" pitchFamily="34" charset="-122"/>
                <a:cs typeface="Patrick Hand" pitchFamily="34" charset="-120"/>
              </a:rPr>
              <a:t>Higher default rate, indicating they are relatively riskier borrowers.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57726" y="675561"/>
            <a:ext cx="4901446" cy="612696"/>
          </a:xfrm>
          <a:prstGeom prst="rect">
            <a:avLst/>
          </a:prstGeom>
          <a:noFill/>
          <a:ln/>
        </p:spPr>
        <p:txBody>
          <a:bodyPr wrap="none" lIns="0" tIns="0" rIns="0" bIns="0" rtlCol="0" anchor="t"/>
          <a:lstStyle/>
          <a:p>
            <a:pPr algn="l" indent="0" marL="0">
              <a:lnSpc>
                <a:spcPts val="4800"/>
              </a:lnSpc>
              <a:buNone/>
            </a:pPr>
            <a:r>
              <a:rPr lang="en-US" sz="3850" dirty="0">
                <a:solidFill>
                  <a:srgbClr val="383838"/>
                </a:solidFill>
                <a:latin typeface="Patrick Hand" pitchFamily="34" charset="0"/>
                <a:ea typeface="Patrick Hand" pitchFamily="34" charset="-122"/>
                <a:cs typeface="Patrick Hand" pitchFamily="34" charset="-120"/>
              </a:rPr>
              <a:t>Children &amp; Default Risk</a:t>
            </a:r>
            <a:endParaRPr lang="en-US" sz="3850" dirty="0"/>
          </a:p>
        </p:txBody>
      </p:sp>
      <p:sp>
        <p:nvSpPr>
          <p:cNvPr id="4" name="Text 1"/>
          <p:cNvSpPr/>
          <p:nvPr/>
        </p:nvSpPr>
        <p:spPr>
          <a:xfrm>
            <a:off x="857726" y="1655802"/>
            <a:ext cx="7428548" cy="391954"/>
          </a:xfrm>
          <a:prstGeom prst="rect">
            <a:avLst/>
          </a:prstGeom>
          <a:noFill/>
          <a:ln/>
        </p:spPr>
        <p:txBody>
          <a:bodyPr wrap="none" lIns="0" tIns="0" rIns="0" bIns="0" rtlCol="0" anchor="t"/>
          <a:lstStyle/>
          <a:p>
            <a:pPr algn="l" indent="0" marL="0">
              <a:lnSpc>
                <a:spcPts val="3050"/>
              </a:lnSpc>
              <a:buNone/>
            </a:pPr>
            <a:r>
              <a:rPr lang="en-US" sz="1900" dirty="0">
                <a:solidFill>
                  <a:srgbClr val="383838"/>
                </a:solidFill>
                <a:latin typeface="Patrick Hand" pitchFamily="34" charset="0"/>
                <a:ea typeface="Patrick Hand" pitchFamily="34" charset="-122"/>
                <a:cs typeface="Patrick Hand" pitchFamily="34" charset="-120"/>
              </a:rPr>
              <a:t>Bivariate analysis of children count versus default status.</a:t>
            </a:r>
            <a:endParaRPr lang="en-US" sz="1900" dirty="0"/>
          </a:p>
        </p:txBody>
      </p:sp>
      <p:sp>
        <p:nvSpPr>
          <p:cNvPr id="5" name="Shape 2"/>
          <p:cNvSpPr/>
          <p:nvPr/>
        </p:nvSpPr>
        <p:spPr>
          <a:xfrm>
            <a:off x="857726" y="2690932"/>
            <a:ext cx="7428548" cy="2125266"/>
          </a:xfrm>
          <a:prstGeom prst="roundRect">
            <a:avLst>
              <a:gd name="adj" fmla="val 6884"/>
            </a:avLst>
          </a:prstGeom>
          <a:solidFill>
            <a:srgbClr val="F7F7F7"/>
          </a:solidFill>
          <a:ln/>
        </p:spPr>
      </p:sp>
      <p:sp>
        <p:nvSpPr>
          <p:cNvPr id="6" name="Shape 3"/>
          <p:cNvSpPr/>
          <p:nvPr/>
        </p:nvSpPr>
        <p:spPr>
          <a:xfrm>
            <a:off x="857726" y="2660452"/>
            <a:ext cx="7428548" cy="121920"/>
          </a:xfrm>
          <a:prstGeom prst="roundRect">
            <a:avLst>
              <a:gd name="adj" fmla="val 84425"/>
            </a:avLst>
          </a:prstGeom>
          <a:solidFill>
            <a:srgbClr val="CCCCCC"/>
          </a:solidFill>
          <a:ln/>
        </p:spPr>
      </p:sp>
      <p:sp>
        <p:nvSpPr>
          <p:cNvPr id="7" name="Shape 4"/>
          <p:cNvSpPr/>
          <p:nvPr/>
        </p:nvSpPr>
        <p:spPr>
          <a:xfrm>
            <a:off x="4204395" y="2323386"/>
            <a:ext cx="735211" cy="735211"/>
          </a:xfrm>
          <a:prstGeom prst="roundRect">
            <a:avLst>
              <a:gd name="adj" fmla="val 124372"/>
            </a:avLst>
          </a:prstGeom>
          <a:solidFill>
            <a:srgbClr val="CCCCCC"/>
          </a:solidFill>
          <a:ln/>
        </p:spPr>
      </p:sp>
      <p:sp>
        <p:nvSpPr>
          <p:cNvPr id="8" name="Text 5"/>
          <p:cNvSpPr/>
          <p:nvPr/>
        </p:nvSpPr>
        <p:spPr>
          <a:xfrm>
            <a:off x="4424898" y="2507218"/>
            <a:ext cx="294084" cy="367546"/>
          </a:xfrm>
          <a:prstGeom prst="rect">
            <a:avLst/>
          </a:prstGeom>
          <a:noFill/>
          <a:ln/>
        </p:spPr>
        <p:txBody>
          <a:bodyPr wrap="none" lIns="0" tIns="0" rIns="0" bIns="0" rtlCol="0" anchor="t"/>
          <a:lstStyle/>
          <a:p>
            <a:pPr algn="l" indent="0" marL="0">
              <a:lnSpc>
                <a:spcPts val="3700"/>
              </a:lnSpc>
              <a:buNone/>
            </a:pPr>
            <a:r>
              <a:rPr lang="en-US" sz="2300" dirty="0">
                <a:solidFill>
                  <a:srgbClr val="000000"/>
                </a:solidFill>
                <a:latin typeface="Patrick Hand" pitchFamily="34" charset="0"/>
                <a:ea typeface="Patrick Hand" pitchFamily="34" charset="-122"/>
                <a:cs typeface="Patrick Hand" pitchFamily="34" charset="-120"/>
              </a:rPr>
              <a:t>1</a:t>
            </a:r>
            <a:endParaRPr lang="en-US" sz="2300" dirty="0"/>
          </a:p>
        </p:txBody>
      </p:sp>
      <p:sp>
        <p:nvSpPr>
          <p:cNvPr id="9" name="Text 6"/>
          <p:cNvSpPr/>
          <p:nvPr/>
        </p:nvSpPr>
        <p:spPr>
          <a:xfrm>
            <a:off x="1133237" y="3303508"/>
            <a:ext cx="2450663" cy="306229"/>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Fewer Children (0-3)</a:t>
            </a:r>
            <a:endParaRPr lang="en-US" sz="1900" dirty="0"/>
          </a:p>
        </p:txBody>
      </p:sp>
      <p:sp>
        <p:nvSpPr>
          <p:cNvPr id="10" name="Text 7"/>
          <p:cNvSpPr/>
          <p:nvPr/>
        </p:nvSpPr>
        <p:spPr>
          <a:xfrm>
            <a:off x="1133237" y="3756779"/>
            <a:ext cx="6877526" cy="783908"/>
          </a:xfrm>
          <a:prstGeom prst="rect">
            <a:avLst/>
          </a:prstGeom>
          <a:noFill/>
          <a:ln/>
        </p:spPr>
        <p:txBody>
          <a:bodyPr wrap="square" lIns="0" tIns="0" rIns="0" bIns="0" rtlCol="0" anchor="t"/>
          <a:lstStyle/>
          <a:p>
            <a:pPr algn="l" indent="0" marL="0">
              <a:lnSpc>
                <a:spcPts val="3050"/>
              </a:lnSpc>
              <a:buNone/>
            </a:pPr>
            <a:r>
              <a:rPr lang="en-US" sz="1900" dirty="0">
                <a:solidFill>
                  <a:srgbClr val="383838"/>
                </a:solidFill>
                <a:latin typeface="Patrick Hand" pitchFamily="34" charset="0"/>
                <a:ea typeface="Patrick Hand" pitchFamily="34" charset="-122"/>
                <a:cs typeface="Patrick Hand" pitchFamily="34" charset="-120"/>
              </a:rPr>
              <a:t>Higher default rate. Applicants with 0 children make up a significant portion of defaulters (2,644). Those with 1-3 children also show notable risk.</a:t>
            </a:r>
            <a:endParaRPr lang="en-US" sz="1900" dirty="0"/>
          </a:p>
        </p:txBody>
      </p:sp>
      <p:sp>
        <p:nvSpPr>
          <p:cNvPr id="11" name="Shape 8"/>
          <p:cNvSpPr/>
          <p:nvPr/>
        </p:nvSpPr>
        <p:spPr>
          <a:xfrm>
            <a:off x="857726" y="5428774"/>
            <a:ext cx="7428548" cy="2125266"/>
          </a:xfrm>
          <a:prstGeom prst="roundRect">
            <a:avLst>
              <a:gd name="adj" fmla="val 6884"/>
            </a:avLst>
          </a:prstGeom>
          <a:solidFill>
            <a:srgbClr val="F7F7F7"/>
          </a:solidFill>
          <a:ln/>
        </p:spPr>
      </p:sp>
      <p:sp>
        <p:nvSpPr>
          <p:cNvPr id="12" name="Shape 9"/>
          <p:cNvSpPr/>
          <p:nvPr/>
        </p:nvSpPr>
        <p:spPr>
          <a:xfrm>
            <a:off x="857726" y="5398294"/>
            <a:ext cx="7428548" cy="121920"/>
          </a:xfrm>
          <a:prstGeom prst="roundRect">
            <a:avLst>
              <a:gd name="adj" fmla="val 84425"/>
            </a:avLst>
          </a:prstGeom>
          <a:solidFill>
            <a:srgbClr val="CCCCCC"/>
          </a:solidFill>
          <a:ln/>
        </p:spPr>
      </p:sp>
      <p:sp>
        <p:nvSpPr>
          <p:cNvPr id="13" name="Shape 10"/>
          <p:cNvSpPr/>
          <p:nvPr/>
        </p:nvSpPr>
        <p:spPr>
          <a:xfrm>
            <a:off x="4204395" y="5061228"/>
            <a:ext cx="735211" cy="735211"/>
          </a:xfrm>
          <a:prstGeom prst="roundRect">
            <a:avLst>
              <a:gd name="adj" fmla="val 124372"/>
            </a:avLst>
          </a:prstGeom>
          <a:solidFill>
            <a:srgbClr val="CCCCCC"/>
          </a:solidFill>
          <a:ln/>
        </p:spPr>
      </p:sp>
      <p:sp>
        <p:nvSpPr>
          <p:cNvPr id="14" name="Text 11"/>
          <p:cNvSpPr/>
          <p:nvPr/>
        </p:nvSpPr>
        <p:spPr>
          <a:xfrm>
            <a:off x="4424898" y="5245060"/>
            <a:ext cx="294084" cy="367546"/>
          </a:xfrm>
          <a:prstGeom prst="rect">
            <a:avLst/>
          </a:prstGeom>
          <a:noFill/>
          <a:ln/>
        </p:spPr>
        <p:txBody>
          <a:bodyPr wrap="none" lIns="0" tIns="0" rIns="0" bIns="0" rtlCol="0" anchor="t"/>
          <a:lstStyle/>
          <a:p>
            <a:pPr algn="l" indent="0" marL="0">
              <a:lnSpc>
                <a:spcPts val="3700"/>
              </a:lnSpc>
              <a:buNone/>
            </a:pPr>
            <a:r>
              <a:rPr lang="en-US" sz="2300" dirty="0">
                <a:solidFill>
                  <a:srgbClr val="000000"/>
                </a:solidFill>
                <a:latin typeface="Patrick Hand" pitchFamily="34" charset="0"/>
                <a:ea typeface="Patrick Hand" pitchFamily="34" charset="-122"/>
                <a:cs typeface="Patrick Hand" pitchFamily="34" charset="-120"/>
              </a:rPr>
              <a:t>2</a:t>
            </a:r>
            <a:endParaRPr lang="en-US" sz="2300" dirty="0"/>
          </a:p>
        </p:txBody>
      </p:sp>
      <p:sp>
        <p:nvSpPr>
          <p:cNvPr id="15" name="Text 12"/>
          <p:cNvSpPr/>
          <p:nvPr/>
        </p:nvSpPr>
        <p:spPr>
          <a:xfrm>
            <a:off x="1133237" y="6041350"/>
            <a:ext cx="2450663" cy="306229"/>
          </a:xfrm>
          <a:prstGeom prst="rect">
            <a:avLst/>
          </a:prstGeom>
          <a:noFill/>
          <a:ln/>
        </p:spPr>
        <p:txBody>
          <a:bodyPr wrap="none" lIns="0" tIns="0" rIns="0" bIns="0" rtlCol="0" anchor="t"/>
          <a:lstStyle/>
          <a:p>
            <a:pPr algn="l" indent="0" marL="0">
              <a:lnSpc>
                <a:spcPts val="2400"/>
              </a:lnSpc>
              <a:buNone/>
            </a:pPr>
            <a:r>
              <a:rPr lang="en-US" sz="1900" dirty="0">
                <a:solidFill>
                  <a:srgbClr val="383838"/>
                </a:solidFill>
                <a:latin typeface="Patrick Hand" pitchFamily="34" charset="0"/>
                <a:ea typeface="Patrick Hand" pitchFamily="34" charset="-122"/>
                <a:cs typeface="Patrick Hand" pitchFamily="34" charset="-120"/>
              </a:rPr>
              <a:t>More Children (4+)</a:t>
            </a:r>
            <a:endParaRPr lang="en-US" sz="1900" dirty="0"/>
          </a:p>
        </p:txBody>
      </p:sp>
      <p:sp>
        <p:nvSpPr>
          <p:cNvPr id="16" name="Text 13"/>
          <p:cNvSpPr/>
          <p:nvPr/>
        </p:nvSpPr>
        <p:spPr>
          <a:xfrm>
            <a:off x="1133237" y="6494621"/>
            <a:ext cx="6877526" cy="783908"/>
          </a:xfrm>
          <a:prstGeom prst="rect">
            <a:avLst/>
          </a:prstGeom>
          <a:noFill/>
          <a:ln/>
        </p:spPr>
        <p:txBody>
          <a:bodyPr wrap="square" lIns="0" tIns="0" rIns="0" bIns="0" rtlCol="0" anchor="t"/>
          <a:lstStyle/>
          <a:p>
            <a:pPr algn="l" indent="0" marL="0">
              <a:lnSpc>
                <a:spcPts val="3050"/>
              </a:lnSpc>
              <a:buNone/>
            </a:pPr>
            <a:r>
              <a:rPr lang="en-US" sz="1900" dirty="0">
                <a:solidFill>
                  <a:srgbClr val="383838"/>
                </a:solidFill>
                <a:latin typeface="Patrick Hand" pitchFamily="34" charset="0"/>
                <a:ea typeface="Patrick Hand" pitchFamily="34" charset="-122"/>
                <a:cs typeface="Patrick Hand" pitchFamily="34" charset="-120"/>
              </a:rPr>
              <a:t>Lower default rate. Applicants with 4 or more children have much lower numbers of defaulters (17 out of 92 total for 4-6 children).</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2025-11-26T13:17:00Z</dcterms:created>
  <dcterms:modified xsi:type="dcterms:W3CDTF">2025-11-26T13:17:00Z</dcterms:modified>
</cp:coreProperties>
</file>